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slide" Target="slides/slide86.xml"/><Relationship Id="rId90" Type="http://schemas.openxmlformats.org/officeDocument/2006/relationships/slide" Target="slides/slide85.xml"/><Relationship Id="rId92" Type="http://schemas.openxmlformats.org/officeDocument/2006/relationships/slide" Target="slides/slide87.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7b056a835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7b056a835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7b056a835f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7b056a835f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2212d46e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2212d46e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4e10e53d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e10e53d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e10e53d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e10e53d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e10e53dd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4e10e53dd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4e10e53d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4e10e53d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3bf75256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3bf75256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3bf752562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3bf752562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4e10e53dd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e10e53dd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e10e53dd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4e10e53dd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42212d46e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42212d46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4e10e53dd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4e10e53dd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3bf75256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3bf75256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e10e53dd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e10e53dd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4e10e53dd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4e10e53dd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4e10e53dd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4e10e53dd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e10e53dd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e10e53dd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e10e53dd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e10e53dd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93bf7525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93bf7525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3bf75256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93bf75256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e10e53dd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4e10e53dd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7b056a835f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7b056a835f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e10e53dd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e10e53dd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e10e53dd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e10e53dd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3bf75256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93bf75256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3bf752562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93bf75256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93bf75256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93bf75256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3bf75256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3bf75256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3bf75256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93bf75256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94e23dae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94e23dae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94e23dae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94e23dae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93bf75256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93bf75256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7b056a835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7b056a835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3bf75256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93bf75256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3bf75256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93bf75256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3bf75256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93bf75256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93bf75256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93bf75256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e10e53dd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e10e53dd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e10e53dd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4e10e53dd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e10e53dd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e10e53dd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4e10e53dd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4e10e53dd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e10e53d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e10e53d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e10e53dd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e10e53dd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b056a835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b056a835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54bafd0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954bafd0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954bafd0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954bafd0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94e23dae2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94e23dae2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94e23dae2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94e23dae2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94e23dae2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94e23dae2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94e23dae2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94e23dae2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4e23dae2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4e23dae2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94e23dae2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94e23dae2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94e23dae2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94e23dae2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93bf7525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93bf7525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7b056a835f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7b056a835f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93bf75256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93bf75256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954bafd0c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954bafd0c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93bf752562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93bf752562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93bf75256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93bf75256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93bf75256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93bf75256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93bf75256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93bf75256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94e23dae2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94e23dae2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94e23dae2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94e23dae2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954bafd0c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954bafd0c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954bafd0c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954bafd0c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42212d46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2212d46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94e23dae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94e23dae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94e23dae2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94e23dae2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954bafd0c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954bafd0c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954bafd0c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954bafd0c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954bafd0c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954bafd0c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954bafd0c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954bafd0c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954bafd0c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954bafd0c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954bafd0c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954bafd0c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954bafd0c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954bafd0c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954bafd0c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954bafd0c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42212d46e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42212d46e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954bafd0c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954bafd0c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954bafd0c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954bafd0c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954bafd0c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954bafd0c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954bafd0c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954bafd0c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954bafd0c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954bafd0c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954bafd0c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954bafd0c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954bafd0c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954bafd0c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954bafd0c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954bafd0c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4e10e53dd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e10e53dd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en.wikipedia.org/wiki/Computer_program" TargetMode="External"/><Relationship Id="rId4" Type="http://schemas.openxmlformats.org/officeDocument/2006/relationships/hyperlink" Target="https://en.wikipedia.org/wiki/Operating_system" TargetMode="External"/><Relationship Id="rId9" Type="http://schemas.openxmlformats.org/officeDocument/2006/relationships/hyperlink" Target="https://en.wikipedia.org/wiki/Process_scheduling" TargetMode="External"/><Relationship Id="rId5" Type="http://schemas.openxmlformats.org/officeDocument/2006/relationships/hyperlink" Target="https://en.wikipedia.org/wiki/System_call#cite_note-1" TargetMode="External"/><Relationship Id="rId6" Type="http://schemas.openxmlformats.org/officeDocument/2006/relationships/hyperlink" Target="https://en.wikipedia.org/wiki/Hard_disk_drive" TargetMode="External"/><Relationship Id="rId7" Type="http://schemas.openxmlformats.org/officeDocument/2006/relationships/hyperlink" Target="https://en.wikipedia.org/wiki/Process_(computing)" TargetMode="External"/><Relationship Id="rId8" Type="http://schemas.openxmlformats.org/officeDocument/2006/relationships/hyperlink" Target="https://en.wikipedia.org/wiki/Kernel_servic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en.wikipedia.org/wiki/Computing" TargetMode="External"/><Relationship Id="rId4" Type="http://schemas.openxmlformats.org/officeDocument/2006/relationships/hyperlink" Target="https://en.wikipedia.org/wiki/Instance_(computer_science)" TargetMode="External"/><Relationship Id="rId11" Type="http://schemas.openxmlformats.org/officeDocument/2006/relationships/hyperlink" Target="https://en.wikipedia.org/wiki/Process_(computing)#cite_note-Vah96-2" TargetMode="External"/><Relationship Id="rId10" Type="http://schemas.openxmlformats.org/officeDocument/2006/relationships/hyperlink" Target="https://en.wikipedia.org/wiki/Process_(computing)#cite_note-OSC_Chap4-1" TargetMode="External"/><Relationship Id="rId12" Type="http://schemas.openxmlformats.org/officeDocument/2006/relationships/image" Target="../media/image5.png"/><Relationship Id="rId9" Type="http://schemas.openxmlformats.org/officeDocument/2006/relationships/hyperlink" Target="https://en.wikipedia.org/wiki/Concurrency_(computer_science)" TargetMode="External"/><Relationship Id="rId5" Type="http://schemas.openxmlformats.org/officeDocument/2006/relationships/hyperlink" Target="https://en.wikipedia.org/wiki/Computer_program" TargetMode="External"/><Relationship Id="rId6" Type="http://schemas.openxmlformats.org/officeDocument/2006/relationships/hyperlink" Target="https://en.wikipedia.org/wiki/Thread_(computing)" TargetMode="External"/><Relationship Id="rId7" Type="http://schemas.openxmlformats.org/officeDocument/2006/relationships/hyperlink" Target="https://en.wikipedia.org/wiki/Virtual_machine" TargetMode="External"/><Relationship Id="rId8" Type="http://schemas.openxmlformats.org/officeDocument/2006/relationships/hyperlink" Target="https://en.wikipedia.org/wiki/Operating_syste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s://en.wikipedia.org/wiki/Instruction_set" TargetMode="Externa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www.youtube.com/watch?v=Ct-lOOUqmyY&amp;ab_channel=NowI%27veSeenEveryth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github.com/torvalds/linux/blob/master/include/linux/sched.h#L743" TargetMode="External"/><Relationship Id="rId4" Type="http://schemas.openxmlformats.org/officeDocument/2006/relationships/hyperlink" Target="https://tldp.org/LDP/tlk/ds/ds.html" TargetMode="External"/><Relationship Id="rId5"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hyperlink" Target="https://github.com/torvalds/linux/blob/master/include/linux/list.h" TargetMode="External"/><Relationship Id="rId4" Type="http://schemas.openxmlformats.org/officeDocument/2006/relationships/hyperlink" Target="https://github.com/torvalds/linux/blob/master/include/linux/rbtree.h" TargetMode="External"/><Relationship Id="rId5" Type="http://schemas.openxmlformats.org/officeDocument/2006/relationships/hyperlink" Target="https://github.com/torvalds/linux/blob/master/tools/lib/bpf/hashmap.c" TargetMode="External"/><Relationship Id="rId6" Type="http://schemas.openxmlformats.org/officeDocument/2006/relationships/image" Target="../media/image26.png"/><Relationship Id="rId7"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s://github.com/torvalds/linux/blob/master/include/linux/list.h" TargetMode="External"/><Relationship Id="rId4" Type="http://schemas.openxmlformats.org/officeDocument/2006/relationships/hyperlink" Target="https://github.com/torvalds/linux/blob/master/include/linux/rbtree.h" TargetMode="External"/><Relationship Id="rId5" Type="http://schemas.openxmlformats.org/officeDocument/2006/relationships/hyperlink" Target="https://github.com/torvalds/linux/blob/master/tools/lib/bpf/hashmap.c" TargetMode="External"/><Relationship Id="rId6"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s://www.quora.com/Why-does-the-Linux-Completely-Fair-Scheduler-use-a-red-black-tree-instead-of-the-simpler-array-with-queues" TargetMode="External"/><Relationship Id="rId4" Type="http://schemas.openxmlformats.org/officeDocument/2006/relationships/hyperlink" Target="https://developer.ibm.com/tutorials/l-completely-fair-scheduler/" TargetMode="External"/><Relationship Id="rId5" Type="http://schemas.openxmlformats.org/officeDocument/2006/relationships/hyperlink" Target="https://stackoverflow.com/questions/33191110/reason-why-cfs-scheduler-using-red-black-tre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hyperlink" Target="https://lucasvr.gobolinux.org/etc/Killian84-Procfs-USENIX.pdf" TargetMode="External"/><Relationship Id="rId4" Type="http://schemas.openxmlformats.org/officeDocument/2006/relationships/hyperlink" Target="https://en.wikipedia.org/wiki/Unix-like" TargetMode="External"/><Relationship Id="rId10" Type="http://schemas.openxmlformats.org/officeDocument/2006/relationships/hyperlink" Target="https://en.wikipedia.org/wiki/Sysctl" TargetMode="External"/><Relationship Id="rId9" Type="http://schemas.openxmlformats.org/officeDocument/2006/relationships/hyperlink" Target="https://en.wikipedia.org/wiki/Linux_kernel" TargetMode="External"/><Relationship Id="rId5" Type="http://schemas.openxmlformats.org/officeDocument/2006/relationships/hyperlink" Target="https://en.wikipedia.org/wiki/Process_(computing)" TargetMode="External"/><Relationship Id="rId6" Type="http://schemas.openxmlformats.org/officeDocument/2006/relationships/hyperlink" Target="https://en.wikipedia.org/wiki/Tracing_(software)" TargetMode="External"/><Relationship Id="rId7" Type="http://schemas.openxmlformats.org/officeDocument/2006/relationships/hyperlink" Target="https://en.wikipedia.org/wiki/Kernel_(operating_system)" TargetMode="External"/><Relationship Id="rId8" Type="http://schemas.openxmlformats.org/officeDocument/2006/relationships/hyperlink" Target="https://en.wikipedia.org/wiki/Mount_point"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s://en.wikipedia.org/wiki/Handle_(computing)" TargetMode="External"/><Relationship Id="rId4" Type="http://schemas.openxmlformats.org/officeDocument/2006/relationships/hyperlink" Target="https://en.wikipedia.org/wiki/Process_control_block"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hyperlink" Target="https://www.youtube.com/watch?v=RfvL_423a-I&amp;ab_channel=AmazonWebService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hyperlink" Target="https://www.youtube.com/watch?v=RfvL_423a-I&amp;ab_channel=AmazonWebService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01350" y="797975"/>
            <a:ext cx="8664900" cy="2466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Trebuchet MS"/>
                <a:ea typeface="Trebuchet MS"/>
                <a:cs typeface="Trebuchet MS"/>
                <a:sym typeface="Trebuchet MS"/>
              </a:rPr>
              <a:t>Foundations of Modern Software Systems</a:t>
            </a:r>
            <a:endParaRPr>
              <a:latin typeface="Trebuchet MS"/>
              <a:ea typeface="Trebuchet MS"/>
              <a:cs typeface="Trebuchet MS"/>
              <a:sym typeface="Trebuchet MS"/>
            </a:endParaRPr>
          </a:p>
          <a:p>
            <a:pPr indent="0" lvl="0" marL="0" rtl="0" algn="ctr">
              <a:spcBef>
                <a:spcPts val="0"/>
              </a:spcBef>
              <a:spcAft>
                <a:spcPts val="0"/>
              </a:spcAft>
              <a:buNone/>
            </a:pPr>
            <a:r>
              <a:t/>
            </a:r>
            <a:endParaRPr>
              <a:latin typeface="Trebuchet MS"/>
              <a:ea typeface="Trebuchet MS"/>
              <a:cs typeface="Trebuchet MS"/>
              <a:sym typeface="Trebuchet MS"/>
            </a:endParaRPr>
          </a:p>
          <a:p>
            <a:pPr indent="0" lvl="0" marL="0" rtl="0" algn="ctr">
              <a:spcBef>
                <a:spcPts val="0"/>
              </a:spcBef>
              <a:spcAft>
                <a:spcPts val="0"/>
              </a:spcAft>
              <a:buNone/>
            </a:pPr>
            <a:r>
              <a:rPr lang="en" sz="3550">
                <a:latin typeface="Trebuchet MS"/>
                <a:ea typeface="Trebuchet MS"/>
                <a:cs typeface="Trebuchet MS"/>
                <a:sym typeface="Trebuchet MS"/>
              </a:rPr>
              <a:t>Module-3: Compute</a:t>
            </a:r>
            <a:endParaRPr sz="3550">
              <a:latin typeface="Trebuchet MS"/>
              <a:ea typeface="Trebuchet MS"/>
              <a:cs typeface="Trebuchet MS"/>
              <a:sym typeface="Trebuchet MS"/>
            </a:endParaRPr>
          </a:p>
        </p:txBody>
      </p:sp>
      <p:sp>
        <p:nvSpPr>
          <p:cNvPr id="55" name="Google Shape;55;p13"/>
          <p:cNvSpPr txBox="1"/>
          <p:nvPr>
            <p:ph idx="1" type="subTitle"/>
          </p:nvPr>
        </p:nvSpPr>
        <p:spPr>
          <a:xfrm>
            <a:off x="273500" y="3611225"/>
            <a:ext cx="8520600" cy="12789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en" sz="3400">
                <a:latin typeface="Trebuchet MS"/>
                <a:ea typeface="Trebuchet MS"/>
                <a:cs typeface="Trebuchet MS"/>
                <a:sym typeface="Trebuchet MS"/>
              </a:rPr>
              <a:t>Instructor: Piyush Goel</a:t>
            </a:r>
            <a:endParaRPr sz="3400">
              <a:latin typeface="Trebuchet MS"/>
              <a:ea typeface="Trebuchet MS"/>
              <a:cs typeface="Trebuchet MS"/>
              <a:sym typeface="Trebuchet MS"/>
            </a:endParaRPr>
          </a:p>
          <a:p>
            <a:pPr indent="0" lvl="0" marL="0" rtl="0" algn="ctr">
              <a:lnSpc>
                <a:spcPct val="137500"/>
              </a:lnSpc>
              <a:spcBef>
                <a:spcPts val="0"/>
              </a:spcBef>
              <a:spcAft>
                <a:spcPts val="0"/>
              </a:spcAft>
              <a:buClr>
                <a:schemeClr val="dk1"/>
              </a:buClr>
              <a:buSzPct val="32352"/>
              <a:buFont typeface="Arial"/>
              <a:buNone/>
            </a:pPr>
            <a:r>
              <a:rPr lang="en" sz="3400">
                <a:highlight>
                  <a:srgbClr val="FFFFFF"/>
                </a:highlight>
                <a:latin typeface="Trebuchet MS"/>
                <a:ea typeface="Trebuchet MS"/>
                <a:cs typeface="Trebuchet MS"/>
                <a:sym typeface="Trebuchet MS"/>
              </a:rPr>
              <a:t>N.M.A.M. Institute of Technology</a:t>
            </a:r>
            <a:endParaRPr sz="3400">
              <a:highlight>
                <a:srgbClr val="FFFFFF"/>
              </a:highlight>
              <a:latin typeface="Trebuchet MS"/>
              <a:ea typeface="Trebuchet MS"/>
              <a:cs typeface="Trebuchet MS"/>
              <a:sym typeface="Trebuchet MS"/>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nvSpPr>
        <p:spPr>
          <a:xfrm>
            <a:off x="6144850" y="2618675"/>
            <a:ext cx="30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4" name="Google Shape;124;p22"/>
          <p:cNvSpPr txBox="1"/>
          <p:nvPr/>
        </p:nvSpPr>
        <p:spPr>
          <a:xfrm>
            <a:off x="151350" y="103325"/>
            <a:ext cx="6045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Building Blocks - </a:t>
            </a:r>
            <a:r>
              <a:rPr lang="en" sz="2000" u="sng">
                <a:latin typeface="Trebuchet MS"/>
                <a:ea typeface="Trebuchet MS"/>
                <a:cs typeface="Trebuchet MS"/>
                <a:sym typeface="Trebuchet MS"/>
              </a:rPr>
              <a:t>Compute</a:t>
            </a:r>
            <a:endParaRPr sz="2000" u="sng">
              <a:latin typeface="Trebuchet MS"/>
              <a:ea typeface="Trebuchet MS"/>
              <a:cs typeface="Trebuchet MS"/>
              <a:sym typeface="Trebuchet MS"/>
            </a:endParaRPr>
          </a:p>
        </p:txBody>
      </p:sp>
      <p:pic>
        <p:nvPicPr>
          <p:cNvPr id="125" name="Google Shape;125;p22"/>
          <p:cNvPicPr preferRelativeResize="0"/>
          <p:nvPr/>
        </p:nvPicPr>
        <p:blipFill>
          <a:blip r:embed="rId3">
            <a:alphaModFix/>
          </a:blip>
          <a:stretch>
            <a:fillRect/>
          </a:stretch>
        </p:blipFill>
        <p:spPr>
          <a:xfrm>
            <a:off x="5216800" y="320125"/>
            <a:ext cx="3764400" cy="2734400"/>
          </a:xfrm>
          <a:prstGeom prst="rect">
            <a:avLst/>
          </a:prstGeom>
          <a:noFill/>
          <a:ln>
            <a:noFill/>
          </a:ln>
        </p:spPr>
      </p:pic>
      <p:sp>
        <p:nvSpPr>
          <p:cNvPr id="126" name="Google Shape;126;p22"/>
          <p:cNvSpPr txBox="1"/>
          <p:nvPr/>
        </p:nvSpPr>
        <p:spPr>
          <a:xfrm>
            <a:off x="186025" y="710475"/>
            <a:ext cx="4892100" cy="4267500"/>
          </a:xfrm>
          <a:prstGeom prst="rect">
            <a:avLst/>
          </a:prstGeom>
          <a:noFill/>
          <a:ln>
            <a:noFill/>
          </a:ln>
        </p:spPr>
        <p:txBody>
          <a:bodyPr anchorCtr="0" anchor="t" bIns="91425" lIns="91425" spcFirstLastPara="1" rIns="91425" wrap="square" tIns="91425">
            <a:noAutofit/>
          </a:bodyPr>
          <a:lstStyle/>
          <a:p>
            <a:pPr indent="-260350" lvl="0" marL="342900" rtl="0" algn="l">
              <a:lnSpc>
                <a:spcPct val="150000"/>
              </a:lnSpc>
              <a:spcBef>
                <a:spcPts val="0"/>
              </a:spcBef>
              <a:spcAft>
                <a:spcPts val="0"/>
              </a:spcAft>
              <a:buSzPts val="1400"/>
              <a:buFont typeface="Trebuchet MS"/>
              <a:buChar char="●"/>
            </a:pPr>
            <a:r>
              <a:rPr lang="en">
                <a:latin typeface="Trebuchet MS"/>
                <a:ea typeface="Trebuchet MS"/>
                <a:cs typeface="Trebuchet MS"/>
                <a:sym typeface="Trebuchet MS"/>
              </a:rPr>
              <a:t>Represents the “Execution” portion of any software. </a:t>
            </a:r>
            <a:endParaRPr>
              <a:latin typeface="Trebuchet MS"/>
              <a:ea typeface="Trebuchet MS"/>
              <a:cs typeface="Trebuchet MS"/>
              <a:sym typeface="Trebuchet MS"/>
            </a:endParaRPr>
          </a:p>
          <a:p>
            <a:pPr indent="-311150" lvl="1" marL="914400" rtl="0" algn="l">
              <a:lnSpc>
                <a:spcPct val="150000"/>
              </a:lnSpc>
              <a:spcBef>
                <a:spcPts val="0"/>
              </a:spcBef>
              <a:spcAft>
                <a:spcPts val="0"/>
              </a:spcAft>
              <a:buSzPts val="1300"/>
              <a:buFont typeface="Trebuchet MS"/>
              <a:buChar char="○"/>
            </a:pPr>
            <a:r>
              <a:rPr lang="en" sz="1300">
                <a:latin typeface="Trebuchet MS"/>
                <a:ea typeface="Trebuchet MS"/>
                <a:cs typeface="Trebuchet MS"/>
                <a:sym typeface="Trebuchet MS"/>
              </a:rPr>
              <a:t>Instruction Execution on the Processor. </a:t>
            </a:r>
            <a:endParaRPr sz="1300">
              <a:latin typeface="Trebuchet MS"/>
              <a:ea typeface="Trebuchet MS"/>
              <a:cs typeface="Trebuchet MS"/>
              <a:sym typeface="Trebuchet MS"/>
            </a:endParaRPr>
          </a:p>
          <a:p>
            <a:pPr indent="-260350" lvl="0" marL="342900" rtl="0" algn="l">
              <a:lnSpc>
                <a:spcPct val="150000"/>
              </a:lnSpc>
              <a:spcBef>
                <a:spcPts val="0"/>
              </a:spcBef>
              <a:spcAft>
                <a:spcPts val="0"/>
              </a:spcAft>
              <a:buSzPts val="1400"/>
              <a:buFont typeface="Trebuchet MS"/>
              <a:buChar char="●"/>
            </a:pPr>
            <a:r>
              <a:rPr b="1" lang="en">
                <a:latin typeface="Trebuchet MS"/>
                <a:ea typeface="Trebuchet MS"/>
                <a:cs typeface="Trebuchet MS"/>
                <a:sym typeface="Trebuchet MS"/>
              </a:rPr>
              <a:t>Different Models of Execution</a:t>
            </a:r>
            <a:endParaRPr b="1">
              <a:latin typeface="Trebuchet MS"/>
              <a:ea typeface="Trebuchet MS"/>
              <a:cs typeface="Trebuchet MS"/>
              <a:sym typeface="Trebuchet MS"/>
            </a:endParaRPr>
          </a:p>
          <a:p>
            <a:pPr indent="-311150" lvl="1" marL="914400" rtl="0" algn="l">
              <a:lnSpc>
                <a:spcPct val="150000"/>
              </a:lnSpc>
              <a:spcBef>
                <a:spcPts val="0"/>
              </a:spcBef>
              <a:spcAft>
                <a:spcPts val="0"/>
              </a:spcAft>
              <a:buSzPts val="1300"/>
              <a:buFont typeface="Trebuchet MS"/>
              <a:buChar char="○"/>
            </a:pPr>
            <a:r>
              <a:rPr lang="en" sz="1300">
                <a:latin typeface="Trebuchet MS"/>
                <a:ea typeface="Trebuchet MS"/>
                <a:cs typeface="Trebuchet MS"/>
                <a:sym typeface="Trebuchet MS"/>
              </a:rPr>
              <a:t>Process Driven</a:t>
            </a:r>
            <a:endParaRPr sz="1300">
              <a:latin typeface="Trebuchet MS"/>
              <a:ea typeface="Trebuchet MS"/>
              <a:cs typeface="Trebuchet MS"/>
              <a:sym typeface="Trebuchet MS"/>
            </a:endParaRPr>
          </a:p>
          <a:p>
            <a:pPr indent="-311150" lvl="1" marL="914400" rtl="0" algn="l">
              <a:lnSpc>
                <a:spcPct val="150000"/>
              </a:lnSpc>
              <a:spcBef>
                <a:spcPts val="0"/>
              </a:spcBef>
              <a:spcAft>
                <a:spcPts val="0"/>
              </a:spcAft>
              <a:buSzPts val="1300"/>
              <a:buFont typeface="Trebuchet MS"/>
              <a:buChar char="○"/>
            </a:pPr>
            <a:r>
              <a:rPr lang="en" sz="1300">
                <a:latin typeface="Trebuchet MS"/>
                <a:ea typeface="Trebuchet MS"/>
                <a:cs typeface="Trebuchet MS"/>
                <a:sym typeface="Trebuchet MS"/>
              </a:rPr>
              <a:t>Thread Driven</a:t>
            </a:r>
            <a:endParaRPr sz="1300">
              <a:latin typeface="Trebuchet MS"/>
              <a:ea typeface="Trebuchet MS"/>
              <a:cs typeface="Trebuchet MS"/>
              <a:sym typeface="Trebuchet MS"/>
            </a:endParaRPr>
          </a:p>
          <a:p>
            <a:pPr indent="-317500" lvl="0" marL="457200" rtl="0" algn="l">
              <a:lnSpc>
                <a:spcPct val="150000"/>
              </a:lnSpc>
              <a:spcBef>
                <a:spcPts val="0"/>
              </a:spcBef>
              <a:spcAft>
                <a:spcPts val="0"/>
              </a:spcAft>
              <a:buSzPts val="1400"/>
              <a:buFont typeface="Trebuchet MS"/>
              <a:buChar char="●"/>
            </a:pPr>
            <a:r>
              <a:rPr b="1" lang="en">
                <a:latin typeface="Trebuchet MS"/>
                <a:ea typeface="Trebuchet MS"/>
                <a:cs typeface="Trebuchet MS"/>
                <a:sym typeface="Trebuchet MS"/>
              </a:rPr>
              <a:t>Security Parameters</a:t>
            </a:r>
            <a:endParaRPr b="1">
              <a:latin typeface="Trebuchet MS"/>
              <a:ea typeface="Trebuchet MS"/>
              <a:cs typeface="Trebuchet MS"/>
              <a:sym typeface="Trebuchet MS"/>
            </a:endParaRPr>
          </a:p>
          <a:p>
            <a:pPr indent="-311150" lvl="1" marL="914400" rtl="0" algn="l">
              <a:lnSpc>
                <a:spcPct val="150000"/>
              </a:lnSpc>
              <a:spcBef>
                <a:spcPts val="0"/>
              </a:spcBef>
              <a:spcAft>
                <a:spcPts val="0"/>
              </a:spcAft>
              <a:buSzPts val="1300"/>
              <a:buFont typeface="Trebuchet MS"/>
              <a:buChar char="○"/>
            </a:pPr>
            <a:r>
              <a:rPr lang="en" sz="1300">
                <a:latin typeface="Trebuchet MS"/>
                <a:ea typeface="Trebuchet MS"/>
                <a:cs typeface="Trebuchet MS"/>
                <a:sym typeface="Trebuchet MS"/>
              </a:rPr>
              <a:t>System Level</a:t>
            </a:r>
            <a:endParaRPr sz="1300">
              <a:latin typeface="Trebuchet MS"/>
              <a:ea typeface="Trebuchet MS"/>
              <a:cs typeface="Trebuchet MS"/>
              <a:sym typeface="Trebuchet MS"/>
            </a:endParaRPr>
          </a:p>
          <a:p>
            <a:pPr indent="-311150" lvl="1" marL="914400" rtl="0" algn="l">
              <a:lnSpc>
                <a:spcPct val="150000"/>
              </a:lnSpc>
              <a:spcBef>
                <a:spcPts val="0"/>
              </a:spcBef>
              <a:spcAft>
                <a:spcPts val="0"/>
              </a:spcAft>
              <a:buSzPts val="1300"/>
              <a:buFont typeface="Trebuchet MS"/>
              <a:buChar char="○"/>
            </a:pPr>
            <a:r>
              <a:rPr lang="en" sz="1300">
                <a:latin typeface="Trebuchet MS"/>
                <a:ea typeface="Trebuchet MS"/>
                <a:cs typeface="Trebuchet MS"/>
                <a:sym typeface="Trebuchet MS"/>
              </a:rPr>
              <a:t>User Level</a:t>
            </a:r>
            <a:endParaRPr sz="1300">
              <a:latin typeface="Trebuchet MS"/>
              <a:ea typeface="Trebuchet MS"/>
              <a:cs typeface="Trebuchet MS"/>
              <a:sym typeface="Trebuchet MS"/>
            </a:endParaRPr>
          </a:p>
          <a:p>
            <a:pPr indent="-311150" lvl="0" marL="457200" rtl="0" algn="l">
              <a:lnSpc>
                <a:spcPct val="150000"/>
              </a:lnSpc>
              <a:spcBef>
                <a:spcPts val="0"/>
              </a:spcBef>
              <a:spcAft>
                <a:spcPts val="0"/>
              </a:spcAft>
              <a:buSzPts val="1300"/>
              <a:buFont typeface="Trebuchet MS"/>
              <a:buChar char="●"/>
            </a:pPr>
            <a:r>
              <a:rPr b="1" lang="en" sz="1300">
                <a:latin typeface="Trebuchet MS"/>
                <a:ea typeface="Trebuchet MS"/>
                <a:cs typeface="Trebuchet MS"/>
                <a:sym typeface="Trebuchet MS"/>
              </a:rPr>
              <a:t>Scheduling</a:t>
            </a:r>
            <a:endParaRPr b="1" sz="1300">
              <a:latin typeface="Trebuchet MS"/>
              <a:ea typeface="Trebuchet MS"/>
              <a:cs typeface="Trebuchet MS"/>
              <a:sym typeface="Trebuchet MS"/>
            </a:endParaRPr>
          </a:p>
          <a:p>
            <a:pPr indent="-311150" lvl="1" marL="914400" rtl="0" algn="l">
              <a:lnSpc>
                <a:spcPct val="150000"/>
              </a:lnSpc>
              <a:spcBef>
                <a:spcPts val="0"/>
              </a:spcBef>
              <a:spcAft>
                <a:spcPts val="0"/>
              </a:spcAft>
              <a:buSzPts val="1300"/>
              <a:buFont typeface="Trebuchet MS"/>
              <a:buChar char="○"/>
            </a:pPr>
            <a:r>
              <a:rPr lang="en" sz="1300">
                <a:latin typeface="Trebuchet MS"/>
                <a:ea typeface="Trebuchet MS"/>
                <a:cs typeface="Trebuchet MS"/>
                <a:sym typeface="Trebuchet MS"/>
              </a:rPr>
              <a:t>Interesting Class of Problems</a:t>
            </a:r>
            <a:endParaRPr sz="1300">
              <a:latin typeface="Trebuchet MS"/>
              <a:ea typeface="Trebuchet MS"/>
              <a:cs typeface="Trebuchet MS"/>
              <a:sym typeface="Trebuchet MS"/>
            </a:endParaRPr>
          </a:p>
          <a:p>
            <a:pPr indent="-311150" lvl="0" marL="457200" rtl="0" algn="l">
              <a:lnSpc>
                <a:spcPct val="150000"/>
              </a:lnSpc>
              <a:spcBef>
                <a:spcPts val="0"/>
              </a:spcBef>
              <a:spcAft>
                <a:spcPts val="0"/>
              </a:spcAft>
              <a:buSzPts val="1300"/>
              <a:buFont typeface="Trebuchet MS"/>
              <a:buChar char="●"/>
            </a:pPr>
            <a:r>
              <a:rPr b="1" lang="en" sz="1300">
                <a:latin typeface="Trebuchet MS"/>
                <a:ea typeface="Trebuchet MS"/>
                <a:cs typeface="Trebuchet MS"/>
                <a:sym typeface="Trebuchet MS"/>
              </a:rPr>
              <a:t>Packaging</a:t>
            </a:r>
            <a:endParaRPr b="1" sz="1300">
              <a:latin typeface="Trebuchet MS"/>
              <a:ea typeface="Trebuchet MS"/>
              <a:cs typeface="Trebuchet MS"/>
              <a:sym typeface="Trebuchet MS"/>
            </a:endParaRPr>
          </a:p>
          <a:p>
            <a:pPr indent="-311150" lvl="1" marL="914400" rtl="0" algn="l">
              <a:lnSpc>
                <a:spcPct val="150000"/>
              </a:lnSpc>
              <a:spcBef>
                <a:spcPts val="0"/>
              </a:spcBef>
              <a:spcAft>
                <a:spcPts val="0"/>
              </a:spcAft>
              <a:buSzPts val="1300"/>
              <a:buFont typeface="Trebuchet MS"/>
              <a:buChar char="○"/>
            </a:pPr>
            <a:r>
              <a:rPr lang="en" sz="1300">
                <a:latin typeface="Trebuchet MS"/>
                <a:ea typeface="Trebuchet MS"/>
                <a:cs typeface="Trebuchet MS"/>
                <a:sym typeface="Trebuchet MS"/>
              </a:rPr>
              <a:t>Vanilla Executables</a:t>
            </a:r>
            <a:endParaRPr sz="1300">
              <a:latin typeface="Trebuchet MS"/>
              <a:ea typeface="Trebuchet MS"/>
              <a:cs typeface="Trebuchet MS"/>
              <a:sym typeface="Trebuchet MS"/>
            </a:endParaRPr>
          </a:p>
          <a:p>
            <a:pPr indent="-311150" lvl="1" marL="914400" rtl="0" algn="l">
              <a:lnSpc>
                <a:spcPct val="150000"/>
              </a:lnSpc>
              <a:spcBef>
                <a:spcPts val="0"/>
              </a:spcBef>
              <a:spcAft>
                <a:spcPts val="0"/>
              </a:spcAft>
              <a:buSzPts val="1300"/>
              <a:buFont typeface="Trebuchet MS"/>
              <a:buChar char="○"/>
            </a:pPr>
            <a:r>
              <a:rPr lang="en" sz="1300">
                <a:latin typeface="Trebuchet MS"/>
                <a:ea typeface="Trebuchet MS"/>
                <a:cs typeface="Trebuchet MS"/>
                <a:sym typeface="Trebuchet MS"/>
              </a:rPr>
              <a:t>Containers</a:t>
            </a:r>
            <a:endParaRPr sz="1300">
              <a:latin typeface="Trebuchet MS"/>
              <a:ea typeface="Trebuchet MS"/>
              <a:cs typeface="Trebuchet MS"/>
              <a:sym typeface="Trebuchet MS"/>
            </a:endParaRPr>
          </a:p>
          <a:p>
            <a:pPr indent="-311150" lvl="1" marL="914400" rtl="0" algn="l">
              <a:lnSpc>
                <a:spcPct val="150000"/>
              </a:lnSpc>
              <a:spcBef>
                <a:spcPts val="0"/>
              </a:spcBef>
              <a:spcAft>
                <a:spcPts val="0"/>
              </a:spcAft>
              <a:buSzPts val="1300"/>
              <a:buFont typeface="Trebuchet MS"/>
              <a:buChar char="○"/>
            </a:pPr>
            <a:r>
              <a:rPr lang="en" sz="1300">
                <a:latin typeface="Trebuchet MS"/>
                <a:ea typeface="Trebuchet MS"/>
                <a:cs typeface="Trebuchet MS"/>
                <a:sym typeface="Trebuchet MS"/>
              </a:rPr>
              <a:t>Virtual Machines</a:t>
            </a:r>
            <a:endParaRPr sz="1300">
              <a:latin typeface="Trebuchet MS"/>
              <a:ea typeface="Trebuchet MS"/>
              <a:cs typeface="Trebuchet MS"/>
              <a:sym typeface="Trebuchet MS"/>
            </a:endParaRPr>
          </a:p>
        </p:txBody>
      </p:sp>
      <p:sp>
        <p:nvSpPr>
          <p:cNvPr id="127" name="Google Shape;127;p22"/>
          <p:cNvSpPr txBox="1"/>
          <p:nvPr/>
        </p:nvSpPr>
        <p:spPr>
          <a:xfrm>
            <a:off x="4847475" y="3238750"/>
            <a:ext cx="4089000" cy="163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rebuchet MS"/>
              <a:buChar char="●"/>
            </a:pPr>
            <a:r>
              <a:rPr b="1" lang="en">
                <a:latin typeface="Trebuchet MS"/>
                <a:ea typeface="Trebuchet MS"/>
                <a:cs typeface="Trebuchet MS"/>
                <a:sym typeface="Trebuchet MS"/>
              </a:rPr>
              <a:t>Compute Capacity</a:t>
            </a:r>
            <a:endParaRPr b="1">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Processor Architecture</a:t>
            </a:r>
            <a:endParaRPr>
              <a:latin typeface="Trebuchet MS"/>
              <a:ea typeface="Trebuchet MS"/>
              <a:cs typeface="Trebuchet MS"/>
              <a:sym typeface="Trebuchet MS"/>
            </a:endParaRPr>
          </a:p>
          <a:p>
            <a:pPr indent="-317500" lvl="1" marL="914400" rtl="0" algn="l">
              <a:spcBef>
                <a:spcPts val="0"/>
              </a:spcBef>
              <a:spcAft>
                <a:spcPts val="0"/>
              </a:spcAft>
              <a:buSzPts val="1400"/>
              <a:buFont typeface="Trebuchet MS"/>
              <a:buChar char="○"/>
            </a:pPr>
            <a:r>
              <a:rPr lang="en">
                <a:latin typeface="Trebuchet MS"/>
                <a:ea typeface="Trebuchet MS"/>
                <a:cs typeface="Trebuchet MS"/>
                <a:sym typeface="Trebuchet MS"/>
              </a:rPr>
              <a:t>Clock Frequency</a:t>
            </a:r>
            <a:endParaRPr>
              <a:latin typeface="Trebuchet MS"/>
              <a:ea typeface="Trebuchet MS"/>
              <a:cs typeface="Trebuchet MS"/>
              <a:sym typeface="Trebuchet MS"/>
            </a:endParaRPr>
          </a:p>
          <a:p>
            <a:pPr indent="-317500" lvl="1" marL="914400" rtl="0" algn="l">
              <a:spcBef>
                <a:spcPts val="0"/>
              </a:spcBef>
              <a:spcAft>
                <a:spcPts val="0"/>
              </a:spcAft>
              <a:buSzPts val="1400"/>
              <a:buFont typeface="Trebuchet MS"/>
              <a:buChar char="○"/>
            </a:pPr>
            <a:r>
              <a:rPr lang="en">
                <a:latin typeface="Trebuchet MS"/>
                <a:ea typeface="Trebuchet MS"/>
                <a:cs typeface="Trebuchet MS"/>
                <a:sym typeface="Trebuchet MS"/>
              </a:rPr>
              <a:t>Memory</a:t>
            </a:r>
            <a:endParaRPr>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ctrTitle"/>
          </p:nvPr>
        </p:nvSpPr>
        <p:spPr>
          <a:xfrm>
            <a:off x="311700" y="1890100"/>
            <a:ext cx="8520600" cy="90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latin typeface="Trebuchet MS"/>
                <a:ea typeface="Trebuchet MS"/>
                <a:cs typeface="Trebuchet MS"/>
                <a:sym typeface="Trebuchet MS"/>
              </a:rPr>
              <a:t>How is the </a:t>
            </a:r>
            <a:r>
              <a:rPr i="1" lang="en" sz="3000" u="sng">
                <a:latin typeface="Trebuchet MS"/>
                <a:ea typeface="Trebuchet MS"/>
                <a:cs typeface="Trebuchet MS"/>
                <a:sym typeface="Trebuchet MS"/>
              </a:rPr>
              <a:t>Execution</a:t>
            </a:r>
            <a:r>
              <a:rPr lang="en" sz="3000">
                <a:latin typeface="Trebuchet MS"/>
                <a:ea typeface="Trebuchet MS"/>
                <a:cs typeface="Trebuchet MS"/>
                <a:sym typeface="Trebuchet MS"/>
              </a:rPr>
              <a:t> Orchestrated?</a:t>
            </a:r>
            <a:endParaRPr sz="3000">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ctrTitle"/>
          </p:nvPr>
        </p:nvSpPr>
        <p:spPr>
          <a:xfrm>
            <a:off x="228625" y="1765625"/>
            <a:ext cx="8766900" cy="90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000">
                <a:latin typeface="Trebuchet MS"/>
                <a:ea typeface="Trebuchet MS"/>
                <a:cs typeface="Trebuchet MS"/>
                <a:sym typeface="Trebuchet MS"/>
              </a:rPr>
              <a:t>We require a </a:t>
            </a:r>
            <a:r>
              <a:rPr i="1" lang="en" sz="3000" u="sng">
                <a:latin typeface="Trebuchet MS"/>
                <a:ea typeface="Trebuchet MS"/>
                <a:cs typeface="Trebuchet MS"/>
                <a:sym typeface="Trebuchet MS"/>
              </a:rPr>
              <a:t>Master Co-ordinator</a:t>
            </a:r>
            <a:r>
              <a:rPr lang="en" sz="3000">
                <a:latin typeface="Trebuchet MS"/>
                <a:ea typeface="Trebuchet MS"/>
                <a:cs typeface="Trebuchet MS"/>
                <a:sym typeface="Trebuchet MS"/>
              </a:rPr>
              <a:t> to control the execution. </a:t>
            </a:r>
            <a:endParaRPr sz="3000">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ctrTitle"/>
          </p:nvPr>
        </p:nvSpPr>
        <p:spPr>
          <a:xfrm>
            <a:off x="248275" y="1208700"/>
            <a:ext cx="8766900" cy="90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000">
                <a:latin typeface="Trebuchet MS"/>
                <a:ea typeface="Trebuchet MS"/>
                <a:cs typeface="Trebuchet MS"/>
                <a:sym typeface="Trebuchet MS"/>
              </a:rPr>
              <a:t>We require a </a:t>
            </a:r>
            <a:r>
              <a:rPr i="1" lang="en" sz="3000" u="sng">
                <a:latin typeface="Trebuchet MS"/>
                <a:ea typeface="Trebuchet MS"/>
                <a:cs typeface="Trebuchet MS"/>
                <a:sym typeface="Trebuchet MS"/>
              </a:rPr>
              <a:t>Master Co-ordinator</a:t>
            </a:r>
            <a:r>
              <a:rPr lang="en" sz="3000">
                <a:latin typeface="Trebuchet MS"/>
                <a:ea typeface="Trebuchet MS"/>
                <a:cs typeface="Trebuchet MS"/>
                <a:sym typeface="Trebuchet MS"/>
              </a:rPr>
              <a:t> to control the execution. </a:t>
            </a:r>
            <a:endParaRPr sz="3000">
              <a:latin typeface="Trebuchet MS"/>
              <a:ea typeface="Trebuchet MS"/>
              <a:cs typeface="Trebuchet MS"/>
              <a:sym typeface="Trebuchet MS"/>
            </a:endParaRPr>
          </a:p>
        </p:txBody>
      </p:sp>
      <p:sp>
        <p:nvSpPr>
          <p:cNvPr id="143" name="Google Shape;143;p25"/>
          <p:cNvSpPr txBox="1"/>
          <p:nvPr/>
        </p:nvSpPr>
        <p:spPr>
          <a:xfrm>
            <a:off x="379325" y="2703450"/>
            <a:ext cx="8524500" cy="11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latin typeface="Trebuchet MS"/>
                <a:ea typeface="Trebuchet MS"/>
                <a:cs typeface="Trebuchet MS"/>
                <a:sym typeface="Trebuchet MS"/>
              </a:rPr>
              <a:t>This coordinator is the </a:t>
            </a:r>
            <a:r>
              <a:rPr i="1" lang="en" sz="3000" u="sng">
                <a:solidFill>
                  <a:schemeClr val="dk1"/>
                </a:solidFill>
                <a:latin typeface="Trebuchet MS"/>
                <a:ea typeface="Trebuchet MS"/>
                <a:cs typeface="Trebuchet MS"/>
                <a:sym typeface="Trebuchet MS"/>
              </a:rPr>
              <a:t>Operating System</a:t>
            </a:r>
            <a:r>
              <a:rPr lang="en" sz="3000">
                <a:solidFill>
                  <a:schemeClr val="dk1"/>
                </a:solidFill>
                <a:latin typeface="Trebuchet MS"/>
                <a:ea typeface="Trebuchet MS"/>
                <a:cs typeface="Trebuchet MS"/>
                <a:sym typeface="Trebuchet MS"/>
              </a:rPr>
              <a:t>.</a:t>
            </a:r>
            <a:r>
              <a:rPr lang="en" sz="3000">
                <a:solidFill>
                  <a:schemeClr val="dk1"/>
                </a:solidFill>
                <a:latin typeface="Trebuchet MS"/>
                <a:ea typeface="Trebuchet MS"/>
                <a:cs typeface="Trebuchet MS"/>
                <a:sym typeface="Trebuchet MS"/>
              </a:rPr>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nvSpPr>
        <p:spPr>
          <a:xfrm>
            <a:off x="267950" y="1334050"/>
            <a:ext cx="4357200" cy="19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highlight>
                  <a:srgbClr val="FFFFFF"/>
                </a:highlight>
                <a:latin typeface="Trebuchet MS"/>
                <a:ea typeface="Trebuchet MS"/>
                <a:cs typeface="Trebuchet MS"/>
                <a:sym typeface="Trebuchet MS"/>
              </a:rPr>
              <a:t>An operating system (OS) is the program that, after being initially loaded into the computer by a boot program, manages all of the other application programs in a computer. </a:t>
            </a:r>
            <a:r>
              <a:rPr i="1" lang="en" sz="1500">
                <a:solidFill>
                  <a:srgbClr val="0000FF"/>
                </a:solidFill>
                <a:highlight>
                  <a:srgbClr val="FFFFFF"/>
                </a:highlight>
                <a:latin typeface="Trebuchet MS"/>
                <a:ea typeface="Trebuchet MS"/>
                <a:cs typeface="Trebuchet MS"/>
                <a:sym typeface="Trebuchet MS"/>
              </a:rPr>
              <a:t>The application programs make use of the operating system by making requests for services through a defined application program interface (API).</a:t>
            </a:r>
            <a:endParaRPr i="1">
              <a:solidFill>
                <a:srgbClr val="0000FF"/>
              </a:solidFill>
              <a:highlight>
                <a:srgbClr val="FFFFFF"/>
              </a:highlight>
              <a:latin typeface="Trebuchet MS"/>
              <a:ea typeface="Trebuchet MS"/>
              <a:cs typeface="Trebuchet MS"/>
              <a:sym typeface="Trebuchet MS"/>
            </a:endParaRPr>
          </a:p>
        </p:txBody>
      </p:sp>
      <p:pic>
        <p:nvPicPr>
          <p:cNvPr id="149" name="Google Shape;149;p26"/>
          <p:cNvPicPr preferRelativeResize="0"/>
          <p:nvPr/>
        </p:nvPicPr>
        <p:blipFill>
          <a:blip r:embed="rId3">
            <a:alphaModFix/>
          </a:blip>
          <a:stretch>
            <a:fillRect/>
          </a:stretch>
        </p:blipFill>
        <p:spPr>
          <a:xfrm>
            <a:off x="4771000" y="1187650"/>
            <a:ext cx="4214050" cy="23704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nvSpPr>
        <p:spPr>
          <a:xfrm>
            <a:off x="267950" y="1334050"/>
            <a:ext cx="4357200" cy="19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highlight>
                  <a:srgbClr val="FFFFFF"/>
                </a:highlight>
                <a:latin typeface="Trebuchet MS"/>
                <a:ea typeface="Trebuchet MS"/>
                <a:cs typeface="Trebuchet MS"/>
                <a:sym typeface="Trebuchet MS"/>
              </a:rPr>
              <a:t>An operating system (OS) is the program that, after being initially loaded into the computer by a boot program, manages all of the other application programs in a computer. </a:t>
            </a:r>
            <a:r>
              <a:rPr i="1" lang="en" sz="1500">
                <a:solidFill>
                  <a:srgbClr val="0000FF"/>
                </a:solidFill>
                <a:highlight>
                  <a:srgbClr val="FFFFFF"/>
                </a:highlight>
                <a:latin typeface="Trebuchet MS"/>
                <a:ea typeface="Trebuchet MS"/>
                <a:cs typeface="Trebuchet MS"/>
                <a:sym typeface="Trebuchet MS"/>
              </a:rPr>
              <a:t>The application programs make use of the operating system by making requests for services through a defined application program interface (API).</a:t>
            </a:r>
            <a:endParaRPr i="1">
              <a:solidFill>
                <a:srgbClr val="0000FF"/>
              </a:solidFill>
              <a:highlight>
                <a:srgbClr val="FFFFFF"/>
              </a:highlight>
              <a:latin typeface="Trebuchet MS"/>
              <a:ea typeface="Trebuchet MS"/>
              <a:cs typeface="Trebuchet MS"/>
              <a:sym typeface="Trebuchet MS"/>
            </a:endParaRPr>
          </a:p>
        </p:txBody>
      </p:sp>
      <p:pic>
        <p:nvPicPr>
          <p:cNvPr id="155" name="Google Shape;155;p27"/>
          <p:cNvPicPr preferRelativeResize="0"/>
          <p:nvPr/>
        </p:nvPicPr>
        <p:blipFill>
          <a:blip r:embed="rId3">
            <a:alphaModFix/>
          </a:blip>
          <a:stretch>
            <a:fillRect/>
          </a:stretch>
        </p:blipFill>
        <p:spPr>
          <a:xfrm>
            <a:off x="5052725" y="637275"/>
            <a:ext cx="3514725" cy="3571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nvSpPr>
        <p:spPr>
          <a:xfrm>
            <a:off x="104125" y="2002375"/>
            <a:ext cx="89436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Trebuchet MS"/>
                <a:ea typeface="Trebuchet MS"/>
                <a:cs typeface="Trebuchet MS"/>
                <a:sym typeface="Trebuchet MS"/>
              </a:rPr>
              <a:t>How do the programs interact with the Operating System?</a:t>
            </a:r>
            <a:endParaRPr sz="1900">
              <a:solidFill>
                <a:schemeClr val="dk1"/>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nvSpPr>
        <p:spPr>
          <a:xfrm>
            <a:off x="135325" y="132800"/>
            <a:ext cx="88653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solidFill>
                  <a:schemeClr val="dk1"/>
                </a:solidFill>
                <a:latin typeface="Trebuchet MS"/>
                <a:ea typeface="Trebuchet MS"/>
                <a:cs typeface="Trebuchet MS"/>
                <a:sym typeface="Trebuchet MS"/>
              </a:rPr>
              <a:t>System Calls</a:t>
            </a:r>
            <a:endParaRPr i="1" sz="2000">
              <a:solidFill>
                <a:schemeClr val="dk1"/>
              </a:solidFill>
              <a:latin typeface="Trebuchet MS"/>
              <a:ea typeface="Trebuchet MS"/>
              <a:cs typeface="Trebuchet MS"/>
              <a:sym typeface="Trebuchet MS"/>
            </a:endParaRPr>
          </a:p>
        </p:txBody>
      </p:sp>
      <p:sp>
        <p:nvSpPr>
          <p:cNvPr id="166" name="Google Shape;166;p29"/>
          <p:cNvSpPr txBox="1"/>
          <p:nvPr/>
        </p:nvSpPr>
        <p:spPr>
          <a:xfrm>
            <a:off x="200850" y="693375"/>
            <a:ext cx="8742300" cy="1649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1300">
                <a:solidFill>
                  <a:srgbClr val="202122"/>
                </a:solidFill>
                <a:highlight>
                  <a:srgbClr val="FFFFFF"/>
                </a:highlight>
                <a:latin typeface="Trebuchet MS"/>
                <a:ea typeface="Trebuchet MS"/>
                <a:cs typeface="Trebuchet MS"/>
                <a:sym typeface="Trebuchet MS"/>
              </a:rPr>
              <a:t>In computing, </a:t>
            </a:r>
            <a:r>
              <a:rPr i="1" lang="en" sz="1300" u="sng">
                <a:solidFill>
                  <a:srgbClr val="FF0000"/>
                </a:solidFill>
                <a:highlight>
                  <a:srgbClr val="FFFFFF"/>
                </a:highlight>
                <a:latin typeface="Trebuchet MS"/>
                <a:ea typeface="Trebuchet MS"/>
                <a:cs typeface="Trebuchet MS"/>
                <a:sym typeface="Trebuchet MS"/>
              </a:rPr>
              <a:t>a </a:t>
            </a:r>
            <a:r>
              <a:rPr b="1" i="1" lang="en" sz="1300" u="sng">
                <a:solidFill>
                  <a:srgbClr val="FF0000"/>
                </a:solidFill>
                <a:highlight>
                  <a:srgbClr val="FFFFFF"/>
                </a:highlight>
                <a:latin typeface="Trebuchet MS"/>
                <a:ea typeface="Trebuchet MS"/>
                <a:cs typeface="Trebuchet MS"/>
                <a:sym typeface="Trebuchet MS"/>
              </a:rPr>
              <a:t>system call</a:t>
            </a:r>
            <a:r>
              <a:rPr i="1" lang="en" sz="1300" u="sng">
                <a:solidFill>
                  <a:srgbClr val="FF0000"/>
                </a:solidFill>
                <a:highlight>
                  <a:srgbClr val="FFFFFF"/>
                </a:highlight>
                <a:latin typeface="Trebuchet MS"/>
                <a:ea typeface="Trebuchet MS"/>
                <a:cs typeface="Trebuchet MS"/>
                <a:sym typeface="Trebuchet MS"/>
              </a:rPr>
              <a:t> (commonly abbreviated to </a:t>
            </a:r>
            <a:r>
              <a:rPr b="1" i="1" lang="en" sz="1300" u="sng">
                <a:solidFill>
                  <a:srgbClr val="FF0000"/>
                </a:solidFill>
                <a:highlight>
                  <a:srgbClr val="FFFFFF"/>
                </a:highlight>
                <a:latin typeface="Trebuchet MS"/>
                <a:ea typeface="Trebuchet MS"/>
                <a:cs typeface="Trebuchet MS"/>
                <a:sym typeface="Trebuchet MS"/>
              </a:rPr>
              <a:t>syscall</a:t>
            </a:r>
            <a:r>
              <a:rPr i="1" lang="en" sz="1300" u="sng">
                <a:solidFill>
                  <a:srgbClr val="FF0000"/>
                </a:solidFill>
                <a:highlight>
                  <a:srgbClr val="FFFFFF"/>
                </a:highlight>
                <a:latin typeface="Trebuchet MS"/>
                <a:ea typeface="Trebuchet MS"/>
                <a:cs typeface="Trebuchet MS"/>
                <a:sym typeface="Trebuchet MS"/>
              </a:rPr>
              <a:t>) is the programmatic way in which a </a:t>
            </a:r>
            <a:r>
              <a:rPr i="1" lang="en" sz="1300" u="sng">
                <a:solidFill>
                  <a:srgbClr val="FF0000"/>
                </a:solidFill>
                <a:highlight>
                  <a:srgbClr val="FFFFFF"/>
                </a:highlight>
                <a:latin typeface="Trebuchet MS"/>
                <a:ea typeface="Trebuchet MS"/>
                <a:cs typeface="Trebuchet MS"/>
                <a:sym typeface="Trebuchet MS"/>
                <a:hlinkClick r:id="rId3">
                  <a:extLst>
                    <a:ext uri="{A12FA001-AC4F-418D-AE19-62706E023703}">
                      <ahyp:hlinkClr val="tx"/>
                    </a:ext>
                  </a:extLst>
                </a:hlinkClick>
              </a:rPr>
              <a:t>computer program</a:t>
            </a:r>
            <a:r>
              <a:rPr i="1" lang="en" sz="1300" u="sng">
                <a:solidFill>
                  <a:srgbClr val="FF0000"/>
                </a:solidFill>
                <a:highlight>
                  <a:srgbClr val="FFFFFF"/>
                </a:highlight>
                <a:latin typeface="Trebuchet MS"/>
                <a:ea typeface="Trebuchet MS"/>
                <a:cs typeface="Trebuchet MS"/>
                <a:sym typeface="Trebuchet MS"/>
              </a:rPr>
              <a:t> requests a service from the </a:t>
            </a:r>
            <a:r>
              <a:rPr i="1" lang="en" sz="1300" u="sng">
                <a:solidFill>
                  <a:srgbClr val="FF0000"/>
                </a:solidFill>
                <a:highlight>
                  <a:srgbClr val="FFFFFF"/>
                </a:highlight>
                <a:latin typeface="Trebuchet MS"/>
                <a:ea typeface="Trebuchet MS"/>
                <a:cs typeface="Trebuchet MS"/>
                <a:sym typeface="Trebuchet MS"/>
                <a:hlinkClick r:id="rId4">
                  <a:extLst>
                    <a:ext uri="{A12FA001-AC4F-418D-AE19-62706E023703}">
                      <ahyp:hlinkClr val="tx"/>
                    </a:ext>
                  </a:extLst>
                </a:hlinkClick>
              </a:rPr>
              <a:t>operating system</a:t>
            </a:r>
            <a:r>
              <a:rPr baseline="30000" i="1" lang="en" sz="1300" u="sng">
                <a:solidFill>
                  <a:srgbClr val="FF0000"/>
                </a:solidFill>
                <a:highlight>
                  <a:srgbClr val="FFFFFF"/>
                </a:highlight>
                <a:latin typeface="Trebuchet MS"/>
                <a:ea typeface="Trebuchet MS"/>
                <a:cs typeface="Trebuchet MS"/>
                <a:sym typeface="Trebuchet MS"/>
                <a:hlinkClick r:id="rId5">
                  <a:extLst>
                    <a:ext uri="{A12FA001-AC4F-418D-AE19-62706E023703}">
                      <ahyp:hlinkClr val="tx"/>
                    </a:ext>
                  </a:extLst>
                </a:hlinkClick>
              </a:rPr>
              <a:t>[a]</a:t>
            </a:r>
            <a:r>
              <a:rPr i="1" lang="en" sz="1300" u="sng">
                <a:solidFill>
                  <a:srgbClr val="FF0000"/>
                </a:solidFill>
                <a:highlight>
                  <a:srgbClr val="FFFFFF"/>
                </a:highlight>
                <a:latin typeface="Trebuchet MS"/>
                <a:ea typeface="Trebuchet MS"/>
                <a:cs typeface="Trebuchet MS"/>
                <a:sym typeface="Trebuchet MS"/>
              </a:rPr>
              <a:t> on which it is executed.</a:t>
            </a:r>
            <a:r>
              <a:rPr i="1" lang="en" sz="1300">
                <a:solidFill>
                  <a:srgbClr val="202122"/>
                </a:solidFill>
                <a:highlight>
                  <a:srgbClr val="FFFFFF"/>
                </a:highlight>
                <a:latin typeface="Trebuchet MS"/>
                <a:ea typeface="Trebuchet MS"/>
                <a:cs typeface="Trebuchet MS"/>
                <a:sym typeface="Trebuchet MS"/>
              </a:rPr>
              <a:t> This may include hardware-related services (for example, accessing a </a:t>
            </a:r>
            <a:r>
              <a:rPr i="1" lang="en" sz="1300">
                <a:solidFill>
                  <a:srgbClr val="3366CC"/>
                </a:solidFill>
                <a:highlight>
                  <a:srgbClr val="FFFFFF"/>
                </a:highlight>
                <a:uFill>
                  <a:noFill/>
                </a:uFill>
                <a:latin typeface="Trebuchet MS"/>
                <a:ea typeface="Trebuchet MS"/>
                <a:cs typeface="Trebuchet MS"/>
                <a:sym typeface="Trebuchet MS"/>
                <a:hlinkClick r:id="rId6">
                  <a:extLst>
                    <a:ext uri="{A12FA001-AC4F-418D-AE19-62706E023703}">
                      <ahyp:hlinkClr val="tx"/>
                    </a:ext>
                  </a:extLst>
                </a:hlinkClick>
              </a:rPr>
              <a:t>hard disk drive</a:t>
            </a:r>
            <a:r>
              <a:rPr i="1" lang="en" sz="1300">
                <a:solidFill>
                  <a:srgbClr val="202122"/>
                </a:solidFill>
                <a:highlight>
                  <a:srgbClr val="FFFFFF"/>
                </a:highlight>
                <a:latin typeface="Trebuchet MS"/>
                <a:ea typeface="Trebuchet MS"/>
                <a:cs typeface="Trebuchet MS"/>
                <a:sym typeface="Trebuchet MS"/>
              </a:rPr>
              <a:t> or accessing the device's camera), creation and execution of new </a:t>
            </a:r>
            <a:r>
              <a:rPr i="1" lang="en" sz="1300">
                <a:solidFill>
                  <a:srgbClr val="3366CC"/>
                </a:solidFill>
                <a:highlight>
                  <a:srgbClr val="FFFFFF"/>
                </a:highlight>
                <a:uFill>
                  <a:noFill/>
                </a:uFill>
                <a:latin typeface="Trebuchet MS"/>
                <a:ea typeface="Trebuchet MS"/>
                <a:cs typeface="Trebuchet MS"/>
                <a:sym typeface="Trebuchet MS"/>
                <a:hlinkClick r:id="rId7">
                  <a:extLst>
                    <a:ext uri="{A12FA001-AC4F-418D-AE19-62706E023703}">
                      <ahyp:hlinkClr val="tx"/>
                    </a:ext>
                  </a:extLst>
                </a:hlinkClick>
              </a:rPr>
              <a:t>processes</a:t>
            </a:r>
            <a:r>
              <a:rPr i="1" lang="en" sz="1300">
                <a:solidFill>
                  <a:srgbClr val="202122"/>
                </a:solidFill>
                <a:highlight>
                  <a:srgbClr val="FFFFFF"/>
                </a:highlight>
                <a:latin typeface="Trebuchet MS"/>
                <a:ea typeface="Trebuchet MS"/>
                <a:cs typeface="Trebuchet MS"/>
                <a:sym typeface="Trebuchet MS"/>
              </a:rPr>
              <a:t>, and communication with integral </a:t>
            </a:r>
            <a:r>
              <a:rPr i="1" lang="en" sz="1300">
                <a:solidFill>
                  <a:srgbClr val="3366CC"/>
                </a:solidFill>
                <a:highlight>
                  <a:srgbClr val="FFFFFF"/>
                </a:highlight>
                <a:uFill>
                  <a:noFill/>
                </a:uFill>
                <a:latin typeface="Trebuchet MS"/>
                <a:ea typeface="Trebuchet MS"/>
                <a:cs typeface="Trebuchet MS"/>
                <a:sym typeface="Trebuchet MS"/>
                <a:hlinkClick r:id="rId8">
                  <a:extLst>
                    <a:ext uri="{A12FA001-AC4F-418D-AE19-62706E023703}">
                      <ahyp:hlinkClr val="tx"/>
                    </a:ext>
                  </a:extLst>
                </a:hlinkClick>
              </a:rPr>
              <a:t>kernel services</a:t>
            </a:r>
            <a:r>
              <a:rPr i="1" lang="en" sz="1300">
                <a:solidFill>
                  <a:srgbClr val="202122"/>
                </a:solidFill>
                <a:highlight>
                  <a:srgbClr val="FFFFFF"/>
                </a:highlight>
                <a:latin typeface="Trebuchet MS"/>
                <a:ea typeface="Trebuchet MS"/>
                <a:cs typeface="Trebuchet MS"/>
                <a:sym typeface="Trebuchet MS"/>
              </a:rPr>
              <a:t> such as </a:t>
            </a:r>
            <a:r>
              <a:rPr i="1" lang="en" sz="1300">
                <a:solidFill>
                  <a:srgbClr val="3366CC"/>
                </a:solidFill>
                <a:highlight>
                  <a:srgbClr val="FFFFFF"/>
                </a:highlight>
                <a:uFill>
                  <a:noFill/>
                </a:uFill>
                <a:latin typeface="Trebuchet MS"/>
                <a:ea typeface="Trebuchet MS"/>
                <a:cs typeface="Trebuchet MS"/>
                <a:sym typeface="Trebuchet MS"/>
                <a:hlinkClick r:id="rId9">
                  <a:extLst>
                    <a:ext uri="{A12FA001-AC4F-418D-AE19-62706E023703}">
                      <ahyp:hlinkClr val="tx"/>
                    </a:ext>
                  </a:extLst>
                </a:hlinkClick>
              </a:rPr>
              <a:t>process scheduling</a:t>
            </a:r>
            <a:r>
              <a:rPr i="1" lang="en" sz="1300">
                <a:solidFill>
                  <a:srgbClr val="202122"/>
                </a:solidFill>
                <a:highlight>
                  <a:srgbClr val="FFFFFF"/>
                </a:highlight>
                <a:latin typeface="Trebuchet MS"/>
                <a:ea typeface="Trebuchet MS"/>
                <a:cs typeface="Trebuchet MS"/>
                <a:sym typeface="Trebuchet MS"/>
              </a:rPr>
              <a:t>. System calls provide an essential interface between a process and the operating system.</a:t>
            </a:r>
            <a:endParaRPr i="1" sz="1300">
              <a:solidFill>
                <a:srgbClr val="202122"/>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i="1" sz="1300">
              <a:solidFill>
                <a:srgbClr val="202122"/>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rPr i="1" lang="en" sz="1300">
                <a:solidFill>
                  <a:srgbClr val="202122"/>
                </a:solidFill>
                <a:highlight>
                  <a:srgbClr val="FFFFFF"/>
                </a:highlight>
                <a:latin typeface="Trebuchet MS"/>
                <a:ea typeface="Trebuchet MS"/>
                <a:cs typeface="Trebuchet MS"/>
                <a:sym typeface="Trebuchet MS"/>
              </a:rPr>
              <a:t>* https://en.wikipedia.org/wiki/System_call</a:t>
            </a:r>
            <a:endParaRPr i="1" sz="1300">
              <a:solidFill>
                <a:srgbClr val="202122"/>
              </a:solidFill>
              <a:highlight>
                <a:srgbClr val="FFFFFF"/>
              </a:highlight>
              <a:latin typeface="Trebuchet MS"/>
              <a:ea typeface="Trebuchet MS"/>
              <a:cs typeface="Trebuchet MS"/>
              <a:sym typeface="Trebuchet MS"/>
            </a:endParaRPr>
          </a:p>
        </p:txBody>
      </p:sp>
      <p:sp>
        <p:nvSpPr>
          <p:cNvPr id="167" name="Google Shape;167;p29"/>
          <p:cNvSpPr txBox="1"/>
          <p:nvPr/>
        </p:nvSpPr>
        <p:spPr>
          <a:xfrm>
            <a:off x="319925" y="2588525"/>
            <a:ext cx="3001800" cy="2141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rebuchet MS"/>
              <a:buChar char="●"/>
            </a:pPr>
            <a:r>
              <a:rPr i="1" lang="en">
                <a:latin typeface="Trebuchet MS"/>
                <a:ea typeface="Trebuchet MS"/>
                <a:cs typeface="Trebuchet MS"/>
                <a:sym typeface="Trebuchet MS"/>
              </a:rPr>
              <a:t>Process Management</a:t>
            </a:r>
            <a:endParaRPr i="1">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i="1" lang="en">
                <a:latin typeface="Trebuchet MS"/>
                <a:ea typeface="Trebuchet MS"/>
                <a:cs typeface="Trebuchet MS"/>
                <a:sym typeface="Trebuchet MS"/>
              </a:rPr>
              <a:t>File Management</a:t>
            </a:r>
            <a:endParaRPr i="1">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i="1" lang="en">
                <a:latin typeface="Trebuchet MS"/>
                <a:ea typeface="Trebuchet MS"/>
                <a:cs typeface="Trebuchet MS"/>
                <a:sym typeface="Trebuchet MS"/>
              </a:rPr>
              <a:t>Memory Management</a:t>
            </a:r>
            <a:endParaRPr i="1">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i="1" lang="en">
                <a:latin typeface="Trebuchet MS"/>
                <a:ea typeface="Trebuchet MS"/>
                <a:cs typeface="Trebuchet MS"/>
                <a:sym typeface="Trebuchet MS"/>
              </a:rPr>
              <a:t>Network Interaction</a:t>
            </a:r>
            <a:endParaRPr i="1">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i="1" lang="en">
                <a:latin typeface="Trebuchet MS"/>
                <a:ea typeface="Trebuchet MS"/>
                <a:cs typeface="Trebuchet MS"/>
                <a:sym typeface="Trebuchet MS"/>
              </a:rPr>
              <a:t>Communication</a:t>
            </a:r>
            <a:endParaRPr i="1">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i="1" lang="en">
                <a:latin typeface="Trebuchet MS"/>
                <a:ea typeface="Trebuchet MS"/>
                <a:cs typeface="Trebuchet MS"/>
                <a:sym typeface="Trebuchet MS"/>
              </a:rPr>
              <a:t>System Information</a:t>
            </a:r>
            <a:endParaRPr i="1">
              <a:latin typeface="Trebuchet MS"/>
              <a:ea typeface="Trebuchet MS"/>
              <a:cs typeface="Trebuchet MS"/>
              <a:sym typeface="Trebuchet MS"/>
            </a:endParaRPr>
          </a:p>
        </p:txBody>
      </p:sp>
      <p:sp>
        <p:nvSpPr>
          <p:cNvPr id="168" name="Google Shape;168;p29"/>
          <p:cNvSpPr/>
          <p:nvPr/>
        </p:nvSpPr>
        <p:spPr>
          <a:xfrm>
            <a:off x="4787575" y="2816750"/>
            <a:ext cx="2475300" cy="1105800"/>
          </a:xfrm>
          <a:prstGeom prst="roundRect">
            <a:avLst>
              <a:gd fmla="val 16667" name="adj"/>
            </a:avLst>
          </a:prstGeom>
          <a:gradFill>
            <a:gsLst>
              <a:gs pos="0">
                <a:srgbClr val="F5D0D0"/>
              </a:gs>
              <a:gs pos="100000">
                <a:srgbClr val="D96868"/>
              </a:gs>
            </a:gsLst>
            <a:lin ang="5400012" scaled="0"/>
          </a:gradFill>
          <a:ln cap="flat" cmpd="sng" w="9525">
            <a:solidFill>
              <a:srgbClr val="EA999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Trebuchet MS"/>
                <a:ea typeface="Trebuchet MS"/>
                <a:cs typeface="Trebuchet MS"/>
                <a:sym typeface="Trebuchet MS"/>
              </a:rPr>
              <a:t>Security!</a:t>
            </a:r>
            <a:endParaRPr>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nvSpPr>
        <p:spPr>
          <a:xfrm>
            <a:off x="353150" y="2015500"/>
            <a:ext cx="85245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chemeClr val="dk1"/>
                </a:solidFill>
                <a:latin typeface="Trebuchet MS"/>
                <a:ea typeface="Trebuchet MS"/>
                <a:cs typeface="Trebuchet MS"/>
                <a:sym typeface="Trebuchet MS"/>
              </a:rPr>
              <a:t>What is the </a:t>
            </a:r>
            <a:r>
              <a:rPr lang="en" sz="2100">
                <a:solidFill>
                  <a:schemeClr val="dk1"/>
                </a:solidFill>
                <a:latin typeface="Trebuchet MS"/>
                <a:ea typeface="Trebuchet MS"/>
                <a:cs typeface="Trebuchet MS"/>
                <a:sym typeface="Trebuchet MS"/>
              </a:rPr>
              <a:t>fundamental</a:t>
            </a:r>
            <a:r>
              <a:rPr lang="en" sz="2100">
                <a:solidFill>
                  <a:schemeClr val="dk1"/>
                </a:solidFill>
                <a:latin typeface="Trebuchet MS"/>
                <a:ea typeface="Trebuchet MS"/>
                <a:cs typeface="Trebuchet MS"/>
                <a:sym typeface="Trebuchet MS"/>
              </a:rPr>
              <a:t> unit of execution on an Operating System?</a:t>
            </a:r>
            <a:endParaRPr sz="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nvSpPr>
        <p:spPr>
          <a:xfrm>
            <a:off x="104125" y="2002375"/>
            <a:ext cx="89436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Trebuchet MS"/>
                <a:ea typeface="Trebuchet MS"/>
                <a:cs typeface="Trebuchet MS"/>
                <a:sym typeface="Trebuchet MS"/>
              </a:rPr>
              <a:t>The fundamental unit of execution is a “</a:t>
            </a:r>
            <a:r>
              <a:rPr i="1" lang="en" sz="1900" u="sng">
                <a:solidFill>
                  <a:schemeClr val="dk1"/>
                </a:solidFill>
                <a:latin typeface="Trebuchet MS"/>
                <a:ea typeface="Trebuchet MS"/>
                <a:cs typeface="Trebuchet MS"/>
                <a:sym typeface="Trebuchet MS"/>
              </a:rPr>
              <a:t>Program in Execution”</a:t>
            </a:r>
            <a:r>
              <a:rPr lang="en" sz="1900">
                <a:solidFill>
                  <a:schemeClr val="dk1"/>
                </a:solidFill>
                <a:latin typeface="Trebuchet MS"/>
                <a:ea typeface="Trebuchet MS"/>
                <a:cs typeface="Trebuchet MS"/>
                <a:sym typeface="Trebuchet MS"/>
              </a:rPr>
              <a:t>, aka, </a:t>
            </a:r>
            <a:r>
              <a:rPr i="1" lang="en" sz="1900" u="sng">
                <a:solidFill>
                  <a:schemeClr val="dk1"/>
                </a:solidFill>
                <a:latin typeface="Trebuchet MS"/>
                <a:ea typeface="Trebuchet MS"/>
                <a:cs typeface="Trebuchet MS"/>
                <a:sym typeface="Trebuchet MS"/>
              </a:rPr>
              <a:t>“Process.”</a:t>
            </a:r>
            <a:r>
              <a:rPr lang="en" sz="1900">
                <a:solidFill>
                  <a:schemeClr val="dk1"/>
                </a:solidFill>
                <a:latin typeface="Trebuchet MS"/>
                <a:ea typeface="Trebuchet MS"/>
                <a:cs typeface="Trebuchet MS"/>
                <a:sym typeface="Trebuchet MS"/>
              </a:rPr>
              <a:t> </a:t>
            </a:r>
            <a:endParaRPr sz="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181600" y="154750"/>
            <a:ext cx="8520600" cy="4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020">
                <a:latin typeface="Trebuchet MS"/>
                <a:ea typeface="Trebuchet MS"/>
                <a:cs typeface="Trebuchet MS"/>
                <a:sym typeface="Trebuchet MS"/>
              </a:rPr>
              <a:t>Structure of the Course</a:t>
            </a:r>
            <a:endParaRPr sz="2020">
              <a:latin typeface="Trebuchet MS"/>
              <a:ea typeface="Trebuchet MS"/>
              <a:cs typeface="Trebuchet MS"/>
              <a:sym typeface="Trebuchet MS"/>
            </a:endParaRPr>
          </a:p>
        </p:txBody>
      </p:sp>
      <p:sp>
        <p:nvSpPr>
          <p:cNvPr id="61" name="Google Shape;61;p14"/>
          <p:cNvSpPr txBox="1"/>
          <p:nvPr/>
        </p:nvSpPr>
        <p:spPr>
          <a:xfrm>
            <a:off x="255425" y="701800"/>
            <a:ext cx="3929100" cy="260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AA84F"/>
              </a:buClr>
              <a:buSzPts val="1400"/>
              <a:buChar char="●"/>
            </a:pPr>
            <a:r>
              <a:rPr b="1" lang="en">
                <a:solidFill>
                  <a:srgbClr val="6AA84F"/>
                </a:solidFill>
                <a:latin typeface="Trebuchet MS"/>
                <a:ea typeface="Trebuchet MS"/>
                <a:cs typeface="Trebuchet MS"/>
                <a:sym typeface="Trebuchet MS"/>
              </a:rPr>
              <a:t>Module-1: </a:t>
            </a:r>
            <a:r>
              <a:rPr b="1" lang="en">
                <a:solidFill>
                  <a:srgbClr val="6AA84F"/>
                </a:solidFill>
                <a:latin typeface="Trebuchet MS"/>
                <a:ea typeface="Trebuchet MS"/>
                <a:cs typeface="Trebuchet MS"/>
                <a:sym typeface="Trebuchet MS"/>
              </a:rPr>
              <a:t>Introduction</a:t>
            </a:r>
            <a:endParaRPr b="1">
              <a:solidFill>
                <a:srgbClr val="6AA84F"/>
              </a:solidFill>
              <a:latin typeface="Trebuchet MS"/>
              <a:ea typeface="Trebuchet MS"/>
              <a:cs typeface="Trebuchet MS"/>
              <a:sym typeface="Trebuchet MS"/>
            </a:endParaRPr>
          </a:p>
          <a:p>
            <a:pPr indent="0" lvl="0" marL="457200" rtl="0" algn="l">
              <a:spcBef>
                <a:spcPts val="0"/>
              </a:spcBef>
              <a:spcAft>
                <a:spcPts val="0"/>
              </a:spcAft>
              <a:buNone/>
            </a:pPr>
            <a:r>
              <a:t/>
            </a:r>
            <a:endParaRPr b="1" sz="1100">
              <a:solidFill>
                <a:srgbClr val="6AA84F"/>
              </a:solidFill>
              <a:latin typeface="Trebuchet MS"/>
              <a:ea typeface="Trebuchet MS"/>
              <a:cs typeface="Trebuchet MS"/>
              <a:sym typeface="Trebuchet MS"/>
            </a:endParaRPr>
          </a:p>
          <a:p>
            <a:pPr indent="-317500" lvl="0" marL="457200" rtl="0" algn="l">
              <a:spcBef>
                <a:spcPts val="0"/>
              </a:spcBef>
              <a:spcAft>
                <a:spcPts val="0"/>
              </a:spcAft>
              <a:buClr>
                <a:srgbClr val="6AA84F"/>
              </a:buClr>
              <a:buSzPts val="1400"/>
              <a:buFont typeface="Trebuchet MS"/>
              <a:buChar char="●"/>
            </a:pPr>
            <a:r>
              <a:rPr b="1" lang="en">
                <a:solidFill>
                  <a:srgbClr val="6AA84F"/>
                </a:solidFill>
                <a:latin typeface="Trebuchet MS"/>
                <a:ea typeface="Trebuchet MS"/>
                <a:cs typeface="Trebuchet MS"/>
                <a:sym typeface="Trebuchet MS"/>
              </a:rPr>
              <a:t>Module-2: Storage</a:t>
            </a:r>
            <a:endParaRPr>
              <a:solidFill>
                <a:srgbClr val="6AA84F"/>
              </a:solidFill>
              <a:latin typeface="Trebuchet MS"/>
              <a:ea typeface="Trebuchet MS"/>
              <a:cs typeface="Trebuchet MS"/>
              <a:sym typeface="Trebuchet MS"/>
            </a:endParaRPr>
          </a:p>
          <a:p>
            <a:pPr indent="-311150" lvl="1" marL="914400" rtl="0" algn="l">
              <a:spcBef>
                <a:spcPts val="1000"/>
              </a:spcBef>
              <a:spcAft>
                <a:spcPts val="0"/>
              </a:spcAft>
              <a:buClr>
                <a:srgbClr val="6AA84F"/>
              </a:buClr>
              <a:buSzPts val="1300"/>
              <a:buFont typeface="Trebuchet MS"/>
              <a:buChar char="○"/>
            </a:pPr>
            <a:r>
              <a:rPr lang="en" sz="1300">
                <a:solidFill>
                  <a:srgbClr val="6AA84F"/>
                </a:solidFill>
                <a:latin typeface="Trebuchet MS"/>
                <a:ea typeface="Trebuchet MS"/>
                <a:cs typeface="Trebuchet MS"/>
                <a:sym typeface="Trebuchet MS"/>
              </a:rPr>
              <a:t>Basics (Data Types)</a:t>
            </a:r>
            <a:endParaRPr sz="1300">
              <a:solidFill>
                <a:srgbClr val="6AA84F"/>
              </a:solidFill>
              <a:latin typeface="Trebuchet MS"/>
              <a:ea typeface="Trebuchet MS"/>
              <a:cs typeface="Trebuchet MS"/>
              <a:sym typeface="Trebuchet MS"/>
            </a:endParaRPr>
          </a:p>
          <a:p>
            <a:pPr indent="-311150" lvl="1" marL="914400" rtl="0" algn="l">
              <a:spcBef>
                <a:spcPts val="0"/>
              </a:spcBef>
              <a:spcAft>
                <a:spcPts val="0"/>
              </a:spcAft>
              <a:buClr>
                <a:srgbClr val="6AA84F"/>
              </a:buClr>
              <a:buSzPts val="1300"/>
              <a:buFont typeface="Trebuchet MS"/>
              <a:buChar char="○"/>
            </a:pPr>
            <a:r>
              <a:rPr lang="en" sz="1300">
                <a:solidFill>
                  <a:srgbClr val="6AA84F"/>
                </a:solidFill>
                <a:latin typeface="Trebuchet MS"/>
                <a:ea typeface="Trebuchet MS"/>
                <a:cs typeface="Trebuchet MS"/>
                <a:sym typeface="Trebuchet MS"/>
              </a:rPr>
              <a:t>Data Storage Fundamentals</a:t>
            </a:r>
            <a:endParaRPr sz="1300">
              <a:solidFill>
                <a:srgbClr val="6AA84F"/>
              </a:solidFill>
              <a:latin typeface="Trebuchet MS"/>
              <a:ea typeface="Trebuchet MS"/>
              <a:cs typeface="Trebuchet MS"/>
              <a:sym typeface="Trebuchet MS"/>
            </a:endParaRPr>
          </a:p>
          <a:p>
            <a:pPr indent="-311150" lvl="1" marL="914400" rtl="0" algn="l">
              <a:spcBef>
                <a:spcPts val="0"/>
              </a:spcBef>
              <a:spcAft>
                <a:spcPts val="0"/>
              </a:spcAft>
              <a:buClr>
                <a:srgbClr val="6AA84F"/>
              </a:buClr>
              <a:buSzPts val="1300"/>
              <a:buFont typeface="Trebuchet MS"/>
              <a:buChar char="○"/>
            </a:pPr>
            <a:r>
              <a:rPr lang="en" sz="1300">
                <a:solidFill>
                  <a:srgbClr val="6AA84F"/>
                </a:solidFill>
                <a:latin typeface="Trebuchet MS"/>
                <a:ea typeface="Trebuchet MS"/>
                <a:cs typeface="Trebuchet MS"/>
                <a:sym typeface="Trebuchet MS"/>
              </a:rPr>
              <a:t>Structuring &amp; Querying</a:t>
            </a:r>
            <a:endParaRPr sz="1300">
              <a:solidFill>
                <a:srgbClr val="6AA84F"/>
              </a:solidFill>
              <a:latin typeface="Trebuchet MS"/>
              <a:ea typeface="Trebuchet MS"/>
              <a:cs typeface="Trebuchet MS"/>
              <a:sym typeface="Trebuchet MS"/>
            </a:endParaRPr>
          </a:p>
          <a:p>
            <a:pPr indent="-311150" lvl="1" marL="914400" rtl="0" algn="l">
              <a:spcBef>
                <a:spcPts val="0"/>
              </a:spcBef>
              <a:spcAft>
                <a:spcPts val="0"/>
              </a:spcAft>
              <a:buClr>
                <a:srgbClr val="6AA84F"/>
              </a:buClr>
              <a:buSzPts val="1300"/>
              <a:buFont typeface="Trebuchet MS"/>
              <a:buChar char="○"/>
            </a:pPr>
            <a:r>
              <a:rPr lang="en" sz="1300">
                <a:solidFill>
                  <a:srgbClr val="6AA84F"/>
                </a:solidFill>
                <a:latin typeface="Trebuchet MS"/>
                <a:ea typeface="Trebuchet MS"/>
                <a:cs typeface="Trebuchet MS"/>
                <a:sym typeface="Trebuchet MS"/>
              </a:rPr>
              <a:t>Databases </a:t>
            </a:r>
            <a:endParaRPr sz="1300">
              <a:solidFill>
                <a:srgbClr val="6AA84F"/>
              </a:solidFill>
              <a:latin typeface="Trebuchet MS"/>
              <a:ea typeface="Trebuchet MS"/>
              <a:cs typeface="Trebuchet MS"/>
              <a:sym typeface="Trebuchet MS"/>
            </a:endParaRPr>
          </a:p>
          <a:p>
            <a:pPr indent="-311150" lvl="2" marL="1371600" rtl="0" algn="l">
              <a:spcBef>
                <a:spcPts val="0"/>
              </a:spcBef>
              <a:spcAft>
                <a:spcPts val="0"/>
              </a:spcAft>
              <a:buClr>
                <a:srgbClr val="6AA84F"/>
              </a:buClr>
              <a:buSzPts val="1300"/>
              <a:buFont typeface="Trebuchet MS"/>
              <a:buChar char="■"/>
            </a:pPr>
            <a:r>
              <a:rPr lang="en" sz="1300">
                <a:solidFill>
                  <a:srgbClr val="6AA84F"/>
                </a:solidFill>
                <a:latin typeface="Trebuchet MS"/>
                <a:ea typeface="Trebuchet MS"/>
                <a:cs typeface="Trebuchet MS"/>
                <a:sym typeface="Trebuchet MS"/>
              </a:rPr>
              <a:t>Types</a:t>
            </a:r>
            <a:endParaRPr sz="1300">
              <a:solidFill>
                <a:srgbClr val="6AA84F"/>
              </a:solidFill>
              <a:latin typeface="Trebuchet MS"/>
              <a:ea typeface="Trebuchet MS"/>
              <a:cs typeface="Trebuchet MS"/>
              <a:sym typeface="Trebuchet MS"/>
            </a:endParaRPr>
          </a:p>
          <a:p>
            <a:pPr indent="-311150" lvl="2" marL="1371600" rtl="0" algn="l">
              <a:spcBef>
                <a:spcPts val="0"/>
              </a:spcBef>
              <a:spcAft>
                <a:spcPts val="0"/>
              </a:spcAft>
              <a:buClr>
                <a:srgbClr val="6AA84F"/>
              </a:buClr>
              <a:buSzPts val="1300"/>
              <a:buFont typeface="Trebuchet MS"/>
              <a:buChar char="■"/>
            </a:pPr>
            <a:r>
              <a:rPr lang="en" sz="1300">
                <a:solidFill>
                  <a:srgbClr val="6AA84F"/>
                </a:solidFill>
                <a:latin typeface="Trebuchet MS"/>
                <a:ea typeface="Trebuchet MS"/>
                <a:cs typeface="Trebuchet MS"/>
                <a:sym typeface="Trebuchet MS"/>
              </a:rPr>
              <a:t>Data Schemas</a:t>
            </a:r>
            <a:endParaRPr sz="1300">
              <a:solidFill>
                <a:srgbClr val="6AA84F"/>
              </a:solidFill>
              <a:latin typeface="Trebuchet MS"/>
              <a:ea typeface="Trebuchet MS"/>
              <a:cs typeface="Trebuchet MS"/>
              <a:sym typeface="Trebuchet MS"/>
            </a:endParaRPr>
          </a:p>
          <a:p>
            <a:pPr indent="-311150" lvl="1" marL="914400" rtl="0" algn="l">
              <a:spcBef>
                <a:spcPts val="0"/>
              </a:spcBef>
              <a:spcAft>
                <a:spcPts val="0"/>
              </a:spcAft>
              <a:buClr>
                <a:srgbClr val="6AA84F"/>
              </a:buClr>
              <a:buSzPts val="1300"/>
              <a:buFont typeface="Trebuchet MS"/>
              <a:buChar char="○"/>
            </a:pPr>
            <a:r>
              <a:rPr lang="en" sz="1300">
                <a:solidFill>
                  <a:srgbClr val="6AA84F"/>
                </a:solidFill>
                <a:latin typeface="Trebuchet MS"/>
                <a:ea typeface="Trebuchet MS"/>
                <a:cs typeface="Trebuchet MS"/>
                <a:sym typeface="Trebuchet MS"/>
              </a:rPr>
              <a:t>Object Storage</a:t>
            </a:r>
            <a:endParaRPr sz="1300">
              <a:solidFill>
                <a:srgbClr val="6AA84F"/>
              </a:solidFill>
              <a:latin typeface="Trebuchet MS"/>
              <a:ea typeface="Trebuchet MS"/>
              <a:cs typeface="Trebuchet MS"/>
              <a:sym typeface="Trebuchet MS"/>
            </a:endParaRPr>
          </a:p>
        </p:txBody>
      </p:sp>
      <p:sp>
        <p:nvSpPr>
          <p:cNvPr id="62" name="Google Shape;62;p14"/>
          <p:cNvSpPr txBox="1"/>
          <p:nvPr/>
        </p:nvSpPr>
        <p:spPr>
          <a:xfrm>
            <a:off x="4011125" y="458950"/>
            <a:ext cx="4953000" cy="453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E69138"/>
              </a:buClr>
              <a:buSzPts val="1400"/>
              <a:buFont typeface="Trebuchet MS"/>
              <a:buChar char="●"/>
            </a:pPr>
            <a:r>
              <a:rPr b="1" lang="en">
                <a:solidFill>
                  <a:srgbClr val="E69138"/>
                </a:solidFill>
                <a:latin typeface="Trebuchet MS"/>
                <a:ea typeface="Trebuchet MS"/>
                <a:cs typeface="Trebuchet MS"/>
                <a:sym typeface="Trebuchet MS"/>
              </a:rPr>
              <a:t>Module-3: Compute</a:t>
            </a:r>
            <a:endParaRPr b="1">
              <a:solidFill>
                <a:srgbClr val="E69138"/>
              </a:solidFill>
              <a:latin typeface="Trebuchet MS"/>
              <a:ea typeface="Trebuchet MS"/>
              <a:cs typeface="Trebuchet MS"/>
              <a:sym typeface="Trebuchet MS"/>
            </a:endParaRPr>
          </a:p>
          <a:p>
            <a:pPr indent="-311150" lvl="1" marL="914400" rtl="0" algn="just">
              <a:lnSpc>
                <a:spcPct val="115000"/>
              </a:lnSpc>
              <a:spcBef>
                <a:spcPts val="1000"/>
              </a:spcBef>
              <a:spcAft>
                <a:spcPts val="0"/>
              </a:spcAft>
              <a:buClr>
                <a:srgbClr val="E69138"/>
              </a:buClr>
              <a:buSzPts val="1300"/>
              <a:buFont typeface="Trebuchet MS"/>
              <a:buChar char="○"/>
            </a:pPr>
            <a:r>
              <a:rPr lang="en" sz="1300">
                <a:solidFill>
                  <a:srgbClr val="E69138"/>
                </a:solidFill>
                <a:latin typeface="Trebuchet MS"/>
                <a:ea typeface="Trebuchet MS"/>
                <a:cs typeface="Trebuchet MS"/>
                <a:sym typeface="Trebuchet MS"/>
              </a:rPr>
              <a:t>Process, Threads, Memory. </a:t>
            </a:r>
            <a:endParaRPr sz="1300">
              <a:solidFill>
                <a:srgbClr val="E69138"/>
              </a:solidFill>
              <a:latin typeface="Trebuchet MS"/>
              <a:ea typeface="Trebuchet MS"/>
              <a:cs typeface="Trebuchet MS"/>
              <a:sym typeface="Trebuchet MS"/>
            </a:endParaRPr>
          </a:p>
          <a:p>
            <a:pPr indent="-311150" lvl="1" marL="914400" rtl="0" algn="just">
              <a:lnSpc>
                <a:spcPct val="115000"/>
              </a:lnSpc>
              <a:spcBef>
                <a:spcPts val="0"/>
              </a:spcBef>
              <a:spcAft>
                <a:spcPts val="0"/>
              </a:spcAft>
              <a:buClr>
                <a:srgbClr val="E69138"/>
              </a:buClr>
              <a:buSzPts val="1300"/>
              <a:buFont typeface="Trebuchet MS"/>
              <a:buChar char="○"/>
            </a:pPr>
            <a:r>
              <a:rPr lang="en" sz="1300">
                <a:solidFill>
                  <a:srgbClr val="E69138"/>
                </a:solidFill>
                <a:latin typeface="Trebuchet MS"/>
                <a:ea typeface="Trebuchet MS"/>
                <a:cs typeface="Trebuchet MS"/>
                <a:sym typeface="Trebuchet MS"/>
              </a:rPr>
              <a:t>Servers, Virtual Machines, and Containers.</a:t>
            </a:r>
            <a:endParaRPr sz="1300">
              <a:solidFill>
                <a:srgbClr val="E69138"/>
              </a:solidFill>
              <a:latin typeface="Trebuchet MS"/>
              <a:ea typeface="Trebuchet MS"/>
              <a:cs typeface="Trebuchet MS"/>
              <a:sym typeface="Trebuchet MS"/>
            </a:endParaRPr>
          </a:p>
          <a:p>
            <a:pPr indent="-311150" lvl="1" marL="914400" rtl="0" algn="just">
              <a:lnSpc>
                <a:spcPct val="115000"/>
              </a:lnSpc>
              <a:spcBef>
                <a:spcPts val="0"/>
              </a:spcBef>
              <a:spcAft>
                <a:spcPts val="0"/>
              </a:spcAft>
              <a:buClr>
                <a:srgbClr val="E69138"/>
              </a:buClr>
              <a:buSzPts val="1300"/>
              <a:buFont typeface="Trebuchet MS"/>
              <a:buChar char="○"/>
            </a:pPr>
            <a:r>
              <a:rPr lang="en" sz="1300">
                <a:solidFill>
                  <a:srgbClr val="E69138"/>
                </a:solidFill>
                <a:latin typeface="Trebuchet MS"/>
                <a:ea typeface="Trebuchet MS"/>
                <a:cs typeface="Trebuchet MS"/>
                <a:sym typeface="Trebuchet MS"/>
              </a:rPr>
              <a:t>Application Servers (Web Servers, FTP, Email)</a:t>
            </a:r>
            <a:endParaRPr sz="1300">
              <a:solidFill>
                <a:srgbClr val="E69138"/>
              </a:solidFill>
              <a:latin typeface="Trebuchet MS"/>
              <a:ea typeface="Trebuchet MS"/>
              <a:cs typeface="Trebuchet MS"/>
              <a:sym typeface="Trebuchet MS"/>
            </a:endParaRPr>
          </a:p>
          <a:p>
            <a:pPr indent="-311150" lvl="1" marL="914400" rtl="0" algn="just">
              <a:lnSpc>
                <a:spcPct val="115000"/>
              </a:lnSpc>
              <a:spcBef>
                <a:spcPts val="0"/>
              </a:spcBef>
              <a:spcAft>
                <a:spcPts val="0"/>
              </a:spcAft>
              <a:buClr>
                <a:srgbClr val="E69138"/>
              </a:buClr>
              <a:buSzPts val="1300"/>
              <a:buFont typeface="Trebuchet MS"/>
              <a:buChar char="○"/>
            </a:pPr>
            <a:r>
              <a:rPr lang="en" sz="1300">
                <a:solidFill>
                  <a:srgbClr val="E69138"/>
                </a:solidFill>
                <a:latin typeface="Trebuchet MS"/>
                <a:ea typeface="Trebuchet MS"/>
                <a:cs typeface="Trebuchet MS"/>
                <a:sym typeface="Trebuchet MS"/>
              </a:rPr>
              <a:t>Cloud Computing Basics.</a:t>
            </a:r>
            <a:endParaRPr sz="1600">
              <a:solidFill>
                <a:srgbClr val="E69138"/>
              </a:solidFill>
              <a:latin typeface="Trebuchet MS"/>
              <a:ea typeface="Trebuchet MS"/>
              <a:cs typeface="Trebuchet MS"/>
              <a:sym typeface="Trebuchet MS"/>
            </a:endParaRPr>
          </a:p>
          <a:p>
            <a:pPr indent="0" lvl="0" marL="457200" rtl="0" algn="l">
              <a:spcBef>
                <a:spcPts val="0"/>
              </a:spcBef>
              <a:spcAft>
                <a:spcPts val="0"/>
              </a:spcAft>
              <a:buNone/>
            </a:pPr>
            <a:r>
              <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b="1" lang="en">
                <a:latin typeface="Trebuchet MS"/>
                <a:ea typeface="Trebuchet MS"/>
                <a:cs typeface="Trebuchet MS"/>
                <a:sym typeface="Trebuchet MS"/>
              </a:rPr>
              <a:t>Module-4: Networking</a:t>
            </a:r>
            <a:endParaRPr b="1"/>
          </a:p>
          <a:p>
            <a:pPr indent="-311150" lvl="1" marL="914400" rtl="0" algn="l">
              <a:lnSpc>
                <a:spcPct val="115000"/>
              </a:lnSpc>
              <a:spcBef>
                <a:spcPts val="1000"/>
              </a:spcBef>
              <a:spcAft>
                <a:spcPts val="0"/>
              </a:spcAft>
              <a:buClr>
                <a:schemeClr val="dk1"/>
              </a:buClr>
              <a:buSzPts val="1300"/>
              <a:buFont typeface="Trebuchet MS"/>
              <a:buChar char="○"/>
            </a:pPr>
            <a:r>
              <a:rPr lang="en" sz="1300">
                <a:solidFill>
                  <a:schemeClr val="dk1"/>
                </a:solidFill>
                <a:latin typeface="Trebuchet MS"/>
                <a:ea typeface="Trebuchet MS"/>
                <a:cs typeface="Trebuchet MS"/>
                <a:sym typeface="Trebuchet MS"/>
              </a:rPr>
              <a:t>Building Blocks (OSI Layer Models, Network Topologies, Subnets, VPNs, etc.)</a:t>
            </a:r>
            <a:endParaRPr sz="1300">
              <a:solidFill>
                <a:schemeClr val="dk1"/>
              </a:solidFill>
              <a:latin typeface="Trebuchet MS"/>
              <a:ea typeface="Trebuchet MS"/>
              <a:cs typeface="Trebuchet MS"/>
              <a:sym typeface="Trebuchet MS"/>
            </a:endParaRPr>
          </a:p>
          <a:p>
            <a:pPr indent="-311150" lvl="1" marL="914400" rtl="0" algn="just">
              <a:lnSpc>
                <a:spcPct val="115000"/>
              </a:lnSpc>
              <a:spcBef>
                <a:spcPts val="0"/>
              </a:spcBef>
              <a:spcAft>
                <a:spcPts val="0"/>
              </a:spcAft>
              <a:buClr>
                <a:schemeClr val="dk1"/>
              </a:buClr>
              <a:buSzPts val="1300"/>
              <a:buFont typeface="Trebuchet MS"/>
              <a:buChar char="○"/>
            </a:pPr>
            <a:r>
              <a:rPr lang="en" sz="1300">
                <a:solidFill>
                  <a:schemeClr val="dk1"/>
                </a:solidFill>
                <a:latin typeface="Trebuchet MS"/>
                <a:ea typeface="Trebuchet MS"/>
                <a:cs typeface="Trebuchet MS"/>
                <a:sym typeface="Trebuchet MS"/>
              </a:rPr>
              <a:t>Naming Systems (DNS) </a:t>
            </a:r>
            <a:endParaRPr sz="1300">
              <a:solidFill>
                <a:schemeClr val="dk1"/>
              </a:solidFill>
              <a:latin typeface="Trebuchet MS"/>
              <a:ea typeface="Trebuchet MS"/>
              <a:cs typeface="Trebuchet MS"/>
              <a:sym typeface="Trebuchet MS"/>
            </a:endParaRPr>
          </a:p>
          <a:p>
            <a:pPr indent="-311150" lvl="1" marL="914400" rtl="0" algn="just">
              <a:lnSpc>
                <a:spcPct val="115000"/>
              </a:lnSpc>
              <a:spcBef>
                <a:spcPts val="0"/>
              </a:spcBef>
              <a:spcAft>
                <a:spcPts val="0"/>
              </a:spcAft>
              <a:buClr>
                <a:schemeClr val="dk1"/>
              </a:buClr>
              <a:buSzPts val="1300"/>
              <a:buFont typeface="Trebuchet MS"/>
              <a:buChar char="○"/>
            </a:pPr>
            <a:r>
              <a:rPr lang="en" sz="1300">
                <a:solidFill>
                  <a:schemeClr val="dk1"/>
                </a:solidFill>
                <a:latin typeface="Trebuchet MS"/>
                <a:ea typeface="Trebuchet MS"/>
                <a:cs typeface="Trebuchet MS"/>
                <a:sym typeface="Trebuchet MS"/>
              </a:rPr>
              <a:t>Important Protocols </a:t>
            </a:r>
            <a:endParaRPr sz="1300">
              <a:solidFill>
                <a:schemeClr val="dk1"/>
              </a:solidFill>
              <a:latin typeface="Trebuchet MS"/>
              <a:ea typeface="Trebuchet MS"/>
              <a:cs typeface="Trebuchet MS"/>
              <a:sym typeface="Trebuchet MS"/>
            </a:endParaRPr>
          </a:p>
          <a:p>
            <a:pPr indent="-311150" lvl="2" marL="1371600" rtl="0" algn="just">
              <a:lnSpc>
                <a:spcPct val="115000"/>
              </a:lnSpc>
              <a:spcBef>
                <a:spcPts val="0"/>
              </a:spcBef>
              <a:spcAft>
                <a:spcPts val="0"/>
              </a:spcAft>
              <a:buClr>
                <a:schemeClr val="dk1"/>
              </a:buClr>
              <a:buSzPts val="1300"/>
              <a:buFont typeface="Trebuchet MS"/>
              <a:buChar char="■"/>
            </a:pPr>
            <a:r>
              <a:rPr lang="en" sz="1300">
                <a:solidFill>
                  <a:schemeClr val="dk1"/>
                </a:solidFill>
                <a:latin typeface="Trebuchet MS"/>
                <a:ea typeface="Trebuchet MS"/>
                <a:cs typeface="Trebuchet MS"/>
                <a:sym typeface="Trebuchet MS"/>
              </a:rPr>
              <a:t>TCP/UDP</a:t>
            </a:r>
            <a:endParaRPr sz="1300">
              <a:solidFill>
                <a:schemeClr val="dk1"/>
              </a:solidFill>
              <a:latin typeface="Trebuchet MS"/>
              <a:ea typeface="Trebuchet MS"/>
              <a:cs typeface="Trebuchet MS"/>
              <a:sym typeface="Trebuchet MS"/>
            </a:endParaRPr>
          </a:p>
          <a:p>
            <a:pPr indent="-311150" lvl="2" marL="1371600" rtl="0" algn="just">
              <a:lnSpc>
                <a:spcPct val="115000"/>
              </a:lnSpc>
              <a:spcBef>
                <a:spcPts val="0"/>
              </a:spcBef>
              <a:spcAft>
                <a:spcPts val="0"/>
              </a:spcAft>
              <a:buClr>
                <a:schemeClr val="dk1"/>
              </a:buClr>
              <a:buSzPts val="1300"/>
              <a:buFont typeface="Trebuchet MS"/>
              <a:buChar char="■"/>
            </a:pPr>
            <a:r>
              <a:rPr lang="en" sz="1300">
                <a:solidFill>
                  <a:schemeClr val="dk1"/>
                </a:solidFill>
                <a:latin typeface="Trebuchet MS"/>
                <a:ea typeface="Trebuchet MS"/>
                <a:cs typeface="Trebuchet MS"/>
                <a:sym typeface="Trebuchet MS"/>
              </a:rPr>
              <a:t>HTTP</a:t>
            </a:r>
            <a:endParaRPr sz="1300">
              <a:solidFill>
                <a:schemeClr val="dk1"/>
              </a:solidFill>
              <a:latin typeface="Trebuchet MS"/>
              <a:ea typeface="Trebuchet MS"/>
              <a:cs typeface="Trebuchet MS"/>
              <a:sym typeface="Trebuchet MS"/>
            </a:endParaRPr>
          </a:p>
          <a:p>
            <a:pPr indent="-311150" lvl="2" marL="1371600" rtl="0" algn="just">
              <a:lnSpc>
                <a:spcPct val="115000"/>
              </a:lnSpc>
              <a:spcBef>
                <a:spcPts val="0"/>
              </a:spcBef>
              <a:spcAft>
                <a:spcPts val="0"/>
              </a:spcAft>
              <a:buClr>
                <a:schemeClr val="dk1"/>
              </a:buClr>
              <a:buSzPts val="1300"/>
              <a:buFont typeface="Trebuchet MS"/>
              <a:buChar char="■"/>
            </a:pPr>
            <a:r>
              <a:rPr lang="en" sz="1300">
                <a:solidFill>
                  <a:schemeClr val="dk1"/>
                </a:solidFill>
                <a:latin typeface="Trebuchet MS"/>
                <a:ea typeface="Trebuchet MS"/>
                <a:cs typeface="Trebuchet MS"/>
                <a:sym typeface="Trebuchet MS"/>
              </a:rPr>
              <a:t>Web Sockets</a:t>
            </a:r>
            <a:endParaRPr sz="1300">
              <a:solidFill>
                <a:schemeClr val="dk1"/>
              </a:solidFill>
              <a:latin typeface="Trebuchet MS"/>
              <a:ea typeface="Trebuchet MS"/>
              <a:cs typeface="Trebuchet MS"/>
              <a:sym typeface="Trebuchet MS"/>
            </a:endParaRPr>
          </a:p>
          <a:p>
            <a:pPr indent="-311150" lvl="1" marL="914400" rtl="0" algn="just">
              <a:lnSpc>
                <a:spcPct val="115000"/>
              </a:lnSpc>
              <a:spcBef>
                <a:spcPts val="0"/>
              </a:spcBef>
              <a:spcAft>
                <a:spcPts val="0"/>
              </a:spcAft>
              <a:buClr>
                <a:schemeClr val="dk1"/>
              </a:buClr>
              <a:buSzPts val="1300"/>
              <a:buFont typeface="Trebuchet MS"/>
              <a:buChar char="○"/>
            </a:pPr>
            <a:r>
              <a:rPr lang="en" sz="1300">
                <a:solidFill>
                  <a:schemeClr val="dk1"/>
                </a:solidFill>
                <a:latin typeface="Trebuchet MS"/>
                <a:ea typeface="Trebuchet MS"/>
                <a:cs typeface="Trebuchet MS"/>
                <a:sym typeface="Trebuchet MS"/>
              </a:rPr>
              <a:t>Network Security (SSL/TLS)</a:t>
            </a:r>
            <a:endParaRPr sz="1300">
              <a:solidFill>
                <a:schemeClr val="dk1"/>
              </a:solidFill>
              <a:latin typeface="Trebuchet MS"/>
              <a:ea typeface="Trebuchet MS"/>
              <a:cs typeface="Trebuchet MS"/>
              <a:sym typeface="Trebuchet MS"/>
            </a:endParaRPr>
          </a:p>
          <a:p>
            <a:pPr indent="-311150" lvl="1" marL="914400" rtl="0" algn="just">
              <a:lnSpc>
                <a:spcPct val="115000"/>
              </a:lnSpc>
              <a:spcBef>
                <a:spcPts val="0"/>
              </a:spcBef>
              <a:spcAft>
                <a:spcPts val="0"/>
              </a:spcAft>
              <a:buClr>
                <a:schemeClr val="dk1"/>
              </a:buClr>
              <a:buSzPts val="1300"/>
              <a:buFont typeface="Trebuchet MS"/>
              <a:buChar char="○"/>
            </a:pPr>
            <a:r>
              <a:rPr lang="en" sz="1300">
                <a:solidFill>
                  <a:schemeClr val="dk1"/>
                </a:solidFill>
                <a:latin typeface="Trebuchet MS"/>
                <a:ea typeface="Trebuchet MS"/>
                <a:cs typeface="Trebuchet MS"/>
                <a:sym typeface="Trebuchet MS"/>
              </a:rPr>
              <a:t>Other Security Models (Zero-Trust, etc.)</a:t>
            </a:r>
            <a:endParaRPr sz="1300">
              <a:solidFill>
                <a:schemeClr val="dk1"/>
              </a:solidFill>
              <a:latin typeface="Trebuchet MS"/>
              <a:ea typeface="Trebuchet MS"/>
              <a:cs typeface="Trebuchet MS"/>
              <a:sym typeface="Trebuchet MS"/>
            </a:endParaRPr>
          </a:p>
        </p:txBody>
      </p:sp>
      <p:sp>
        <p:nvSpPr>
          <p:cNvPr id="63" name="Google Shape;63;p14"/>
          <p:cNvSpPr txBox="1"/>
          <p:nvPr/>
        </p:nvSpPr>
        <p:spPr>
          <a:xfrm>
            <a:off x="255425" y="4474850"/>
            <a:ext cx="8520600" cy="4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rebuchet MS"/>
                <a:ea typeface="Trebuchet MS"/>
                <a:cs typeface="Trebuchet MS"/>
                <a:sym typeface="Trebuchet MS"/>
              </a:rPr>
              <a:t>* We will have a few guest lectures from the other industry experts. </a:t>
            </a:r>
            <a:endParaRPr i="1">
              <a:latin typeface="Trebuchet MS"/>
              <a:ea typeface="Trebuchet MS"/>
              <a:cs typeface="Trebuchet MS"/>
              <a:sym typeface="Trebuchet MS"/>
            </a:endParaRPr>
          </a:p>
        </p:txBody>
      </p:sp>
      <p:sp>
        <p:nvSpPr>
          <p:cNvPr id="64" name="Google Shape;64;p14"/>
          <p:cNvSpPr txBox="1"/>
          <p:nvPr/>
        </p:nvSpPr>
        <p:spPr>
          <a:xfrm>
            <a:off x="4068225" y="344650"/>
            <a:ext cx="4770000" cy="1546200"/>
          </a:xfrm>
          <a:prstGeom prst="rect">
            <a:avLst/>
          </a:prstGeom>
          <a:noFill/>
          <a:ln cap="flat" cmpd="sng" w="38100">
            <a:solidFill>
              <a:srgbClr val="E6913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nvSpPr>
        <p:spPr>
          <a:xfrm>
            <a:off x="104125" y="2002375"/>
            <a:ext cx="89436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Trebuchet MS"/>
                <a:ea typeface="Trebuchet MS"/>
                <a:cs typeface="Trebuchet MS"/>
                <a:sym typeface="Trebuchet MS"/>
              </a:rPr>
              <a:t>Let’s understand using a live example. </a:t>
            </a:r>
            <a:endParaRPr sz="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3"/>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189" name="Google Shape;189;p33"/>
          <p:cNvSpPr txBox="1"/>
          <p:nvPr/>
        </p:nvSpPr>
        <p:spPr>
          <a:xfrm>
            <a:off x="392425" y="186477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Process (Theory)</a:t>
            </a:r>
            <a:endParaRPr sz="2000">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nvSpPr>
        <p:spPr>
          <a:xfrm>
            <a:off x="77900" y="207075"/>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What is a Process?</a:t>
            </a:r>
            <a:endParaRPr i="1" sz="2000">
              <a:latin typeface="Trebuchet MS"/>
              <a:ea typeface="Trebuchet MS"/>
              <a:cs typeface="Trebuchet MS"/>
              <a:sym typeface="Trebuchet MS"/>
            </a:endParaRPr>
          </a:p>
        </p:txBody>
      </p:sp>
      <p:sp>
        <p:nvSpPr>
          <p:cNvPr id="195" name="Google Shape;195;p34"/>
          <p:cNvSpPr txBox="1"/>
          <p:nvPr/>
        </p:nvSpPr>
        <p:spPr>
          <a:xfrm>
            <a:off x="77900" y="1079388"/>
            <a:ext cx="4802700" cy="2378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500"/>
              </a:spcBef>
              <a:spcAft>
                <a:spcPts val="0"/>
              </a:spcAft>
              <a:buNone/>
            </a:pPr>
            <a:r>
              <a:rPr i="1" lang="en" sz="1200">
                <a:solidFill>
                  <a:srgbClr val="202122"/>
                </a:solidFill>
                <a:highlight>
                  <a:srgbClr val="FFFFFF"/>
                </a:highlight>
                <a:latin typeface="Trebuchet MS"/>
                <a:ea typeface="Trebuchet MS"/>
                <a:cs typeface="Trebuchet MS"/>
                <a:sym typeface="Trebuchet MS"/>
              </a:rPr>
              <a:t>In </a:t>
            </a:r>
            <a:r>
              <a:rPr i="1" lang="en" sz="1200">
                <a:solidFill>
                  <a:srgbClr val="3366CC"/>
                </a:solidFill>
                <a:highlight>
                  <a:srgbClr val="FFFFFF"/>
                </a:highlight>
                <a:uFill>
                  <a:noFill/>
                </a:uFill>
                <a:latin typeface="Trebuchet MS"/>
                <a:ea typeface="Trebuchet MS"/>
                <a:cs typeface="Trebuchet MS"/>
                <a:sym typeface="Trebuchet MS"/>
                <a:hlinkClick r:id="rId3">
                  <a:extLst>
                    <a:ext uri="{A12FA001-AC4F-418D-AE19-62706E023703}">
                      <ahyp:hlinkClr val="tx"/>
                    </a:ext>
                  </a:extLst>
                </a:hlinkClick>
              </a:rPr>
              <a:t>computing</a:t>
            </a:r>
            <a:r>
              <a:rPr i="1" lang="en" sz="1200">
                <a:solidFill>
                  <a:srgbClr val="202122"/>
                </a:solidFill>
                <a:highlight>
                  <a:srgbClr val="FFFFFF"/>
                </a:highlight>
                <a:latin typeface="Trebuchet MS"/>
                <a:ea typeface="Trebuchet MS"/>
                <a:cs typeface="Trebuchet MS"/>
                <a:sym typeface="Trebuchet MS"/>
              </a:rPr>
              <a:t>, a </a:t>
            </a:r>
            <a:r>
              <a:rPr b="1" i="1" lang="en" sz="1200">
                <a:solidFill>
                  <a:srgbClr val="202122"/>
                </a:solidFill>
                <a:highlight>
                  <a:srgbClr val="FFFFFF"/>
                </a:highlight>
                <a:latin typeface="Trebuchet MS"/>
                <a:ea typeface="Trebuchet MS"/>
                <a:cs typeface="Trebuchet MS"/>
                <a:sym typeface="Trebuchet MS"/>
              </a:rPr>
              <a:t>process</a:t>
            </a:r>
            <a:r>
              <a:rPr i="1" lang="en" sz="1200">
                <a:solidFill>
                  <a:srgbClr val="202122"/>
                </a:solidFill>
                <a:highlight>
                  <a:srgbClr val="FFFFFF"/>
                </a:highlight>
                <a:latin typeface="Trebuchet MS"/>
                <a:ea typeface="Trebuchet MS"/>
                <a:cs typeface="Trebuchet MS"/>
                <a:sym typeface="Trebuchet MS"/>
              </a:rPr>
              <a:t> is the </a:t>
            </a:r>
            <a:r>
              <a:rPr i="1" lang="en" sz="1200" u="sng">
                <a:solidFill>
                  <a:srgbClr val="FF0000"/>
                </a:solidFill>
                <a:highlight>
                  <a:srgbClr val="FFFFFF"/>
                </a:highlight>
                <a:latin typeface="Trebuchet MS"/>
                <a:ea typeface="Trebuchet MS"/>
                <a:cs typeface="Trebuchet MS"/>
                <a:sym typeface="Trebuchet MS"/>
                <a:hlinkClick r:id="rId4">
                  <a:extLst>
                    <a:ext uri="{A12FA001-AC4F-418D-AE19-62706E023703}">
                      <ahyp:hlinkClr val="tx"/>
                    </a:ext>
                  </a:extLst>
                </a:hlinkClick>
              </a:rPr>
              <a:t>instance</a:t>
            </a:r>
            <a:r>
              <a:rPr i="1" lang="en" sz="1200">
                <a:solidFill>
                  <a:srgbClr val="202122"/>
                </a:solidFill>
                <a:highlight>
                  <a:srgbClr val="FFFFFF"/>
                </a:highlight>
                <a:latin typeface="Trebuchet MS"/>
                <a:ea typeface="Trebuchet MS"/>
                <a:cs typeface="Trebuchet MS"/>
                <a:sym typeface="Trebuchet MS"/>
              </a:rPr>
              <a:t> of a </a:t>
            </a:r>
            <a:r>
              <a:rPr i="1" lang="en" sz="1200">
                <a:solidFill>
                  <a:srgbClr val="3366CC"/>
                </a:solidFill>
                <a:highlight>
                  <a:srgbClr val="FFFFFF"/>
                </a:highlight>
                <a:uFill>
                  <a:noFill/>
                </a:uFill>
                <a:latin typeface="Trebuchet MS"/>
                <a:ea typeface="Trebuchet MS"/>
                <a:cs typeface="Trebuchet MS"/>
                <a:sym typeface="Trebuchet MS"/>
                <a:hlinkClick r:id="rId5">
                  <a:extLst>
                    <a:ext uri="{A12FA001-AC4F-418D-AE19-62706E023703}">
                      <ahyp:hlinkClr val="tx"/>
                    </a:ext>
                  </a:extLst>
                </a:hlinkClick>
              </a:rPr>
              <a:t>computer program</a:t>
            </a:r>
            <a:r>
              <a:rPr i="1" lang="en" sz="1200">
                <a:solidFill>
                  <a:srgbClr val="202122"/>
                </a:solidFill>
                <a:highlight>
                  <a:srgbClr val="FFFFFF"/>
                </a:highlight>
                <a:latin typeface="Trebuchet MS"/>
                <a:ea typeface="Trebuchet MS"/>
                <a:cs typeface="Trebuchet MS"/>
                <a:sym typeface="Trebuchet MS"/>
              </a:rPr>
              <a:t> that is being executed by one or many </a:t>
            </a:r>
            <a:r>
              <a:rPr i="1" lang="en" sz="1200">
                <a:solidFill>
                  <a:srgbClr val="3366CC"/>
                </a:solidFill>
                <a:highlight>
                  <a:srgbClr val="FFFFFF"/>
                </a:highlight>
                <a:uFill>
                  <a:noFill/>
                </a:uFill>
                <a:latin typeface="Trebuchet MS"/>
                <a:ea typeface="Trebuchet MS"/>
                <a:cs typeface="Trebuchet MS"/>
                <a:sym typeface="Trebuchet MS"/>
                <a:hlinkClick r:id="rId6">
                  <a:extLst>
                    <a:ext uri="{A12FA001-AC4F-418D-AE19-62706E023703}">
                      <ahyp:hlinkClr val="tx"/>
                    </a:ext>
                  </a:extLst>
                </a:hlinkClick>
              </a:rPr>
              <a:t>threads</a:t>
            </a:r>
            <a:r>
              <a:rPr i="1" lang="en" sz="1200">
                <a:solidFill>
                  <a:srgbClr val="202122"/>
                </a:solidFill>
                <a:highlight>
                  <a:srgbClr val="FFFFFF"/>
                </a:highlight>
                <a:latin typeface="Trebuchet MS"/>
                <a:ea typeface="Trebuchet MS"/>
                <a:cs typeface="Trebuchet MS"/>
                <a:sym typeface="Trebuchet MS"/>
              </a:rPr>
              <a:t>. There are many different process models, some of which are light weight, but almost all processes (even entire </a:t>
            </a:r>
            <a:r>
              <a:rPr i="1" lang="en" sz="1200">
                <a:solidFill>
                  <a:srgbClr val="3366CC"/>
                </a:solidFill>
                <a:highlight>
                  <a:srgbClr val="FFFFFF"/>
                </a:highlight>
                <a:uFill>
                  <a:noFill/>
                </a:uFill>
                <a:latin typeface="Trebuchet MS"/>
                <a:ea typeface="Trebuchet MS"/>
                <a:cs typeface="Trebuchet MS"/>
                <a:sym typeface="Trebuchet MS"/>
                <a:hlinkClick r:id="rId7">
                  <a:extLst>
                    <a:ext uri="{A12FA001-AC4F-418D-AE19-62706E023703}">
                      <ahyp:hlinkClr val="tx"/>
                    </a:ext>
                  </a:extLst>
                </a:hlinkClick>
              </a:rPr>
              <a:t>virtual machines</a:t>
            </a:r>
            <a:r>
              <a:rPr i="1" lang="en" sz="1200">
                <a:solidFill>
                  <a:srgbClr val="202122"/>
                </a:solidFill>
                <a:highlight>
                  <a:srgbClr val="FFFFFF"/>
                </a:highlight>
                <a:latin typeface="Trebuchet MS"/>
                <a:ea typeface="Trebuchet MS"/>
                <a:cs typeface="Trebuchet MS"/>
                <a:sym typeface="Trebuchet MS"/>
              </a:rPr>
              <a:t>) are rooted in an </a:t>
            </a:r>
            <a:r>
              <a:rPr i="1" lang="en" sz="1200">
                <a:solidFill>
                  <a:srgbClr val="3366CC"/>
                </a:solidFill>
                <a:highlight>
                  <a:srgbClr val="FFFFFF"/>
                </a:highlight>
                <a:uFill>
                  <a:noFill/>
                </a:uFill>
                <a:latin typeface="Trebuchet MS"/>
                <a:ea typeface="Trebuchet MS"/>
                <a:cs typeface="Trebuchet MS"/>
                <a:sym typeface="Trebuchet MS"/>
                <a:hlinkClick r:id="rId8">
                  <a:extLst>
                    <a:ext uri="{A12FA001-AC4F-418D-AE19-62706E023703}">
                      <ahyp:hlinkClr val="tx"/>
                    </a:ext>
                  </a:extLst>
                </a:hlinkClick>
              </a:rPr>
              <a:t>operating system</a:t>
            </a:r>
            <a:r>
              <a:rPr i="1" lang="en" sz="1200">
                <a:solidFill>
                  <a:srgbClr val="202122"/>
                </a:solidFill>
                <a:highlight>
                  <a:srgbClr val="FFFFFF"/>
                </a:highlight>
                <a:latin typeface="Trebuchet MS"/>
                <a:ea typeface="Trebuchet MS"/>
                <a:cs typeface="Trebuchet MS"/>
                <a:sym typeface="Trebuchet MS"/>
              </a:rPr>
              <a:t> (OS) process which comprises the </a:t>
            </a:r>
            <a:r>
              <a:rPr i="1" lang="en" sz="1200" u="sng">
                <a:solidFill>
                  <a:srgbClr val="FF0000"/>
                </a:solidFill>
                <a:highlight>
                  <a:srgbClr val="FFFFFF"/>
                </a:highlight>
                <a:latin typeface="Trebuchet MS"/>
                <a:ea typeface="Trebuchet MS"/>
                <a:cs typeface="Trebuchet MS"/>
                <a:sym typeface="Trebuchet MS"/>
              </a:rPr>
              <a:t>program code</a:t>
            </a:r>
            <a:r>
              <a:rPr i="1" lang="en" sz="1200">
                <a:solidFill>
                  <a:srgbClr val="FF0000"/>
                </a:solidFill>
                <a:highlight>
                  <a:srgbClr val="FFFFFF"/>
                </a:highlight>
                <a:latin typeface="Trebuchet MS"/>
                <a:ea typeface="Trebuchet MS"/>
                <a:cs typeface="Trebuchet MS"/>
                <a:sym typeface="Trebuchet MS"/>
              </a:rPr>
              <a:t>, </a:t>
            </a:r>
            <a:r>
              <a:rPr i="1" lang="en" sz="1200" u="sng">
                <a:solidFill>
                  <a:srgbClr val="FF0000"/>
                </a:solidFill>
                <a:highlight>
                  <a:srgbClr val="FFFFFF"/>
                </a:highlight>
                <a:latin typeface="Trebuchet MS"/>
                <a:ea typeface="Trebuchet MS"/>
                <a:cs typeface="Trebuchet MS"/>
                <a:sym typeface="Trebuchet MS"/>
              </a:rPr>
              <a:t>assigned system resources</a:t>
            </a:r>
            <a:r>
              <a:rPr i="1" lang="en" sz="1200">
                <a:solidFill>
                  <a:srgbClr val="FF0000"/>
                </a:solidFill>
                <a:highlight>
                  <a:srgbClr val="FFFFFF"/>
                </a:highlight>
                <a:latin typeface="Trebuchet MS"/>
                <a:ea typeface="Trebuchet MS"/>
                <a:cs typeface="Trebuchet MS"/>
                <a:sym typeface="Trebuchet MS"/>
              </a:rPr>
              <a:t>, </a:t>
            </a:r>
            <a:r>
              <a:rPr i="1" lang="en" sz="1200" u="sng">
                <a:solidFill>
                  <a:srgbClr val="FF0000"/>
                </a:solidFill>
                <a:highlight>
                  <a:srgbClr val="FFFFFF"/>
                </a:highlight>
                <a:latin typeface="Trebuchet MS"/>
                <a:ea typeface="Trebuchet MS"/>
                <a:cs typeface="Trebuchet MS"/>
                <a:sym typeface="Trebuchet MS"/>
              </a:rPr>
              <a:t>physical and logical access permissions</a:t>
            </a:r>
            <a:r>
              <a:rPr i="1" lang="en" sz="1200">
                <a:solidFill>
                  <a:srgbClr val="FF0000"/>
                </a:solidFill>
                <a:highlight>
                  <a:srgbClr val="FFFFFF"/>
                </a:highlight>
                <a:latin typeface="Trebuchet MS"/>
                <a:ea typeface="Trebuchet MS"/>
                <a:cs typeface="Trebuchet MS"/>
                <a:sym typeface="Trebuchet MS"/>
              </a:rPr>
              <a:t>, and </a:t>
            </a:r>
            <a:r>
              <a:rPr i="1" lang="en" sz="1200" u="sng">
                <a:solidFill>
                  <a:srgbClr val="FF0000"/>
                </a:solidFill>
                <a:highlight>
                  <a:srgbClr val="FFFFFF"/>
                </a:highlight>
                <a:latin typeface="Trebuchet MS"/>
                <a:ea typeface="Trebuchet MS"/>
                <a:cs typeface="Trebuchet MS"/>
                <a:sym typeface="Trebuchet MS"/>
              </a:rPr>
              <a:t>data structures to initiate</a:t>
            </a:r>
            <a:r>
              <a:rPr i="1" lang="en" sz="1200">
                <a:solidFill>
                  <a:srgbClr val="FF0000"/>
                </a:solidFill>
                <a:highlight>
                  <a:srgbClr val="FFFFFF"/>
                </a:highlight>
                <a:latin typeface="Trebuchet MS"/>
                <a:ea typeface="Trebuchet MS"/>
                <a:cs typeface="Trebuchet MS"/>
                <a:sym typeface="Trebuchet MS"/>
              </a:rPr>
              <a:t>, </a:t>
            </a:r>
            <a:r>
              <a:rPr i="1" lang="en" sz="1200" u="sng">
                <a:solidFill>
                  <a:srgbClr val="FF0000"/>
                </a:solidFill>
                <a:highlight>
                  <a:srgbClr val="FFFFFF"/>
                </a:highlight>
                <a:latin typeface="Trebuchet MS"/>
                <a:ea typeface="Trebuchet MS"/>
                <a:cs typeface="Trebuchet MS"/>
                <a:sym typeface="Trebuchet MS"/>
              </a:rPr>
              <a:t>control and coordinate execution activity</a:t>
            </a:r>
            <a:r>
              <a:rPr i="1" lang="en" sz="1200">
                <a:solidFill>
                  <a:srgbClr val="FF0000"/>
                </a:solidFill>
                <a:highlight>
                  <a:srgbClr val="FFFFFF"/>
                </a:highlight>
                <a:latin typeface="Trebuchet MS"/>
                <a:ea typeface="Trebuchet MS"/>
                <a:cs typeface="Trebuchet MS"/>
                <a:sym typeface="Trebuchet MS"/>
              </a:rPr>
              <a:t>.</a:t>
            </a:r>
            <a:r>
              <a:rPr i="1" lang="en" sz="1200">
                <a:solidFill>
                  <a:srgbClr val="202122"/>
                </a:solidFill>
                <a:highlight>
                  <a:srgbClr val="FFFFFF"/>
                </a:highlight>
                <a:latin typeface="Trebuchet MS"/>
                <a:ea typeface="Trebuchet MS"/>
                <a:cs typeface="Trebuchet MS"/>
                <a:sym typeface="Trebuchet MS"/>
              </a:rPr>
              <a:t> Depending on the OS, a process may be made up of multiple threads of execution that execute instructions </a:t>
            </a:r>
            <a:r>
              <a:rPr i="1" lang="en" sz="1200" u="sng">
                <a:solidFill>
                  <a:srgbClr val="FF0000"/>
                </a:solidFill>
                <a:highlight>
                  <a:srgbClr val="FFFFFF"/>
                </a:highlight>
                <a:latin typeface="Trebuchet MS"/>
                <a:ea typeface="Trebuchet MS"/>
                <a:cs typeface="Trebuchet MS"/>
                <a:sym typeface="Trebuchet MS"/>
                <a:hlinkClick r:id="rId9">
                  <a:extLst>
                    <a:ext uri="{A12FA001-AC4F-418D-AE19-62706E023703}">
                      <ahyp:hlinkClr val="tx"/>
                    </a:ext>
                  </a:extLst>
                </a:hlinkClick>
              </a:rPr>
              <a:t>concurrently</a:t>
            </a:r>
            <a:r>
              <a:rPr i="1" lang="en" sz="1200" u="sng">
                <a:solidFill>
                  <a:srgbClr val="FF0000"/>
                </a:solidFill>
                <a:highlight>
                  <a:srgbClr val="FFFFFF"/>
                </a:highlight>
                <a:latin typeface="Trebuchet MS"/>
                <a:ea typeface="Trebuchet MS"/>
                <a:cs typeface="Trebuchet MS"/>
                <a:sym typeface="Trebuchet MS"/>
              </a:rPr>
              <a:t>.</a:t>
            </a:r>
            <a:r>
              <a:rPr baseline="30000" i="1" lang="en" sz="1200">
                <a:solidFill>
                  <a:srgbClr val="3366CC"/>
                </a:solidFill>
                <a:highlight>
                  <a:srgbClr val="FFFFFF"/>
                </a:highlight>
                <a:uFill>
                  <a:noFill/>
                </a:uFill>
                <a:latin typeface="Trebuchet MS"/>
                <a:ea typeface="Trebuchet MS"/>
                <a:cs typeface="Trebuchet MS"/>
                <a:sym typeface="Trebuchet MS"/>
                <a:hlinkClick r:id="rId10">
                  <a:extLst>
                    <a:ext uri="{A12FA001-AC4F-418D-AE19-62706E023703}">
                      <ahyp:hlinkClr val="tx"/>
                    </a:ext>
                  </a:extLst>
                </a:hlinkClick>
              </a:rPr>
              <a:t>[1]</a:t>
            </a:r>
            <a:r>
              <a:rPr baseline="30000" i="1" lang="en" sz="1200">
                <a:solidFill>
                  <a:srgbClr val="3366CC"/>
                </a:solidFill>
                <a:highlight>
                  <a:srgbClr val="FFFFFF"/>
                </a:highlight>
                <a:uFill>
                  <a:noFill/>
                </a:uFill>
                <a:latin typeface="Trebuchet MS"/>
                <a:ea typeface="Trebuchet MS"/>
                <a:cs typeface="Trebuchet MS"/>
                <a:sym typeface="Trebuchet MS"/>
                <a:hlinkClick r:id="rId11">
                  <a:extLst>
                    <a:ext uri="{A12FA001-AC4F-418D-AE19-62706E023703}">
                      <ahyp:hlinkClr val="tx"/>
                    </a:ext>
                  </a:extLst>
                </a:hlinkClick>
              </a:rPr>
              <a:t>[2]</a:t>
            </a:r>
            <a:endParaRPr baseline="30000" i="1" sz="1200">
              <a:solidFill>
                <a:srgbClr val="3366CC"/>
              </a:solidFill>
              <a:highlight>
                <a:srgbClr val="FFFFFF"/>
              </a:highlight>
              <a:latin typeface="Trebuchet MS"/>
              <a:ea typeface="Trebuchet MS"/>
              <a:cs typeface="Trebuchet MS"/>
              <a:sym typeface="Trebuchet MS"/>
            </a:endParaRPr>
          </a:p>
          <a:p>
            <a:pPr indent="0" lvl="0" marL="0" rtl="0" algn="l">
              <a:lnSpc>
                <a:spcPct val="115000"/>
              </a:lnSpc>
              <a:spcBef>
                <a:spcPts val="500"/>
              </a:spcBef>
              <a:spcAft>
                <a:spcPts val="0"/>
              </a:spcAft>
              <a:buClr>
                <a:schemeClr val="dk1"/>
              </a:buClr>
              <a:buSzPts val="1100"/>
              <a:buFont typeface="Arial"/>
              <a:buNone/>
            </a:pPr>
            <a:r>
              <a:t/>
            </a:r>
            <a:endParaRPr sz="1050">
              <a:solidFill>
                <a:srgbClr val="202122"/>
              </a:solidFill>
              <a:highlight>
                <a:srgbClr val="FFFFFF"/>
              </a:highlight>
            </a:endParaRPr>
          </a:p>
          <a:p>
            <a:pPr indent="0" lvl="0" marL="0" rtl="0" algn="l">
              <a:spcBef>
                <a:spcPts val="500"/>
              </a:spcBef>
              <a:spcAft>
                <a:spcPts val="0"/>
              </a:spcAft>
              <a:buNone/>
            </a:pPr>
            <a:r>
              <a:t/>
            </a:r>
            <a:endParaRPr/>
          </a:p>
        </p:txBody>
      </p:sp>
      <p:sp>
        <p:nvSpPr>
          <p:cNvPr id="196" name="Google Shape;196;p34"/>
          <p:cNvSpPr txBox="1"/>
          <p:nvPr/>
        </p:nvSpPr>
        <p:spPr>
          <a:xfrm>
            <a:off x="222050" y="4282550"/>
            <a:ext cx="81249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rebuchet MS"/>
                <a:ea typeface="Trebuchet MS"/>
                <a:cs typeface="Trebuchet MS"/>
                <a:sym typeface="Trebuchet MS"/>
              </a:rPr>
              <a:t>* https://en.wikipedia.org/wiki/Process_(computing)</a:t>
            </a:r>
            <a:endParaRPr i="1">
              <a:latin typeface="Trebuchet MS"/>
              <a:ea typeface="Trebuchet MS"/>
              <a:cs typeface="Trebuchet MS"/>
              <a:sym typeface="Trebuchet MS"/>
            </a:endParaRPr>
          </a:p>
        </p:txBody>
      </p:sp>
      <p:pic>
        <p:nvPicPr>
          <p:cNvPr id="197" name="Google Shape;197;p34"/>
          <p:cNvPicPr preferRelativeResize="0"/>
          <p:nvPr/>
        </p:nvPicPr>
        <p:blipFill>
          <a:blip r:embed="rId12">
            <a:alphaModFix/>
          </a:blip>
          <a:stretch>
            <a:fillRect/>
          </a:stretch>
        </p:blipFill>
        <p:spPr>
          <a:xfrm>
            <a:off x="4915150" y="870575"/>
            <a:ext cx="4119549" cy="2625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nvSpPr>
        <p:spPr>
          <a:xfrm>
            <a:off x="77900" y="141550"/>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What is a Process? (..contd)</a:t>
            </a:r>
            <a:endParaRPr i="1" sz="2000">
              <a:latin typeface="Trebuchet MS"/>
              <a:ea typeface="Trebuchet MS"/>
              <a:cs typeface="Trebuchet MS"/>
              <a:sym typeface="Trebuchet MS"/>
            </a:endParaRPr>
          </a:p>
        </p:txBody>
      </p:sp>
      <p:sp>
        <p:nvSpPr>
          <p:cNvPr id="203" name="Google Shape;203;p35"/>
          <p:cNvSpPr txBox="1"/>
          <p:nvPr/>
        </p:nvSpPr>
        <p:spPr>
          <a:xfrm>
            <a:off x="77900" y="1334050"/>
            <a:ext cx="4730700" cy="1887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500"/>
              </a:spcBef>
              <a:spcAft>
                <a:spcPts val="0"/>
              </a:spcAft>
              <a:buNone/>
            </a:pPr>
            <a:r>
              <a:rPr i="1" lang="en" sz="1200">
                <a:solidFill>
                  <a:srgbClr val="202122"/>
                </a:solidFill>
                <a:highlight>
                  <a:srgbClr val="FFFFFF"/>
                </a:highlight>
                <a:latin typeface="Trebuchet MS"/>
                <a:ea typeface="Trebuchet MS"/>
                <a:cs typeface="Trebuchet MS"/>
                <a:sym typeface="Trebuchet MS"/>
              </a:rPr>
              <a:t>While a computer program is a </a:t>
            </a:r>
            <a:r>
              <a:rPr i="1" lang="en" sz="1200" u="sng">
                <a:solidFill>
                  <a:srgbClr val="FF0000"/>
                </a:solidFill>
                <a:highlight>
                  <a:srgbClr val="FFFFFF"/>
                </a:highlight>
                <a:latin typeface="Trebuchet MS"/>
                <a:ea typeface="Trebuchet MS"/>
                <a:cs typeface="Trebuchet MS"/>
                <a:sym typeface="Trebuchet MS"/>
              </a:rPr>
              <a:t>passive collection of </a:t>
            </a:r>
            <a:r>
              <a:rPr i="1" lang="en" sz="1200" u="sng">
                <a:solidFill>
                  <a:srgbClr val="FF0000"/>
                </a:solidFill>
                <a:highlight>
                  <a:srgbClr val="FFFFFF"/>
                </a:highlight>
                <a:latin typeface="Trebuchet MS"/>
                <a:ea typeface="Trebuchet MS"/>
                <a:cs typeface="Trebuchet MS"/>
                <a:sym typeface="Trebuchet MS"/>
                <a:hlinkClick r:id="rId3">
                  <a:extLst>
                    <a:ext uri="{A12FA001-AC4F-418D-AE19-62706E023703}">
                      <ahyp:hlinkClr val="tx"/>
                    </a:ext>
                  </a:extLst>
                </a:hlinkClick>
              </a:rPr>
              <a:t>instructions</a:t>
            </a:r>
            <a:r>
              <a:rPr i="1" lang="en" sz="1200" u="sng">
                <a:solidFill>
                  <a:srgbClr val="FF0000"/>
                </a:solidFill>
                <a:highlight>
                  <a:srgbClr val="FFFFFF"/>
                </a:highlight>
                <a:latin typeface="Trebuchet MS"/>
                <a:ea typeface="Trebuchet MS"/>
                <a:cs typeface="Trebuchet MS"/>
                <a:sym typeface="Trebuchet MS"/>
              </a:rPr>
              <a:t> typically stored in a file on disk, a process is the execution of those instructions after being loaded from the disk into memory.</a:t>
            </a:r>
            <a:r>
              <a:rPr i="1" lang="en" sz="1200">
                <a:solidFill>
                  <a:srgbClr val="202122"/>
                </a:solidFill>
                <a:highlight>
                  <a:srgbClr val="FFFFFF"/>
                </a:highlight>
                <a:latin typeface="Trebuchet MS"/>
                <a:ea typeface="Trebuchet MS"/>
                <a:cs typeface="Trebuchet MS"/>
                <a:sym typeface="Trebuchet MS"/>
              </a:rPr>
              <a:t> Several processes may be associated with the same program; </a:t>
            </a:r>
            <a:r>
              <a:rPr i="1" lang="en" sz="1200" u="sng">
                <a:solidFill>
                  <a:srgbClr val="FF0000"/>
                </a:solidFill>
                <a:highlight>
                  <a:srgbClr val="FFFFFF"/>
                </a:highlight>
                <a:latin typeface="Trebuchet MS"/>
                <a:ea typeface="Trebuchet MS"/>
                <a:cs typeface="Trebuchet MS"/>
                <a:sym typeface="Trebuchet MS"/>
              </a:rPr>
              <a:t>for example, opening up several instances of the same program often results in more than one process being executed.</a:t>
            </a:r>
            <a:endParaRPr baseline="30000" i="1" sz="1200" u="sng">
              <a:solidFill>
                <a:srgbClr val="FF0000"/>
              </a:solidFill>
              <a:highlight>
                <a:srgbClr val="FFFFFF"/>
              </a:highlight>
              <a:latin typeface="Trebuchet MS"/>
              <a:ea typeface="Trebuchet MS"/>
              <a:cs typeface="Trebuchet MS"/>
              <a:sym typeface="Trebuchet MS"/>
            </a:endParaRPr>
          </a:p>
          <a:p>
            <a:pPr indent="0" lvl="0" marL="0" rtl="0" algn="l">
              <a:lnSpc>
                <a:spcPct val="115000"/>
              </a:lnSpc>
              <a:spcBef>
                <a:spcPts val="500"/>
              </a:spcBef>
              <a:spcAft>
                <a:spcPts val="0"/>
              </a:spcAft>
              <a:buNone/>
            </a:pPr>
            <a:r>
              <a:t/>
            </a:r>
            <a:endParaRPr sz="1050">
              <a:solidFill>
                <a:srgbClr val="202122"/>
              </a:solidFill>
              <a:highlight>
                <a:srgbClr val="FFFFFF"/>
              </a:highlight>
            </a:endParaRPr>
          </a:p>
          <a:p>
            <a:pPr indent="0" lvl="0" marL="0" rtl="0" algn="l">
              <a:spcBef>
                <a:spcPts val="500"/>
              </a:spcBef>
              <a:spcAft>
                <a:spcPts val="0"/>
              </a:spcAft>
              <a:buNone/>
            </a:pPr>
            <a:r>
              <a:t/>
            </a:r>
            <a:endParaRPr/>
          </a:p>
        </p:txBody>
      </p:sp>
      <p:sp>
        <p:nvSpPr>
          <p:cNvPr id="204" name="Google Shape;204;p35"/>
          <p:cNvSpPr txBox="1"/>
          <p:nvPr/>
        </p:nvSpPr>
        <p:spPr>
          <a:xfrm>
            <a:off x="222050" y="4282550"/>
            <a:ext cx="81249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rebuchet MS"/>
                <a:ea typeface="Trebuchet MS"/>
                <a:cs typeface="Trebuchet MS"/>
                <a:sym typeface="Trebuchet MS"/>
              </a:rPr>
              <a:t>* https://en.wikipedia.org/wiki/Process_(computing)</a:t>
            </a:r>
            <a:endParaRPr i="1">
              <a:latin typeface="Trebuchet MS"/>
              <a:ea typeface="Trebuchet MS"/>
              <a:cs typeface="Trebuchet MS"/>
              <a:sym typeface="Trebuchet MS"/>
            </a:endParaRPr>
          </a:p>
        </p:txBody>
      </p:sp>
      <p:pic>
        <p:nvPicPr>
          <p:cNvPr id="205" name="Google Shape;205;p35"/>
          <p:cNvPicPr preferRelativeResize="0"/>
          <p:nvPr/>
        </p:nvPicPr>
        <p:blipFill>
          <a:blip r:embed="rId4">
            <a:alphaModFix/>
          </a:blip>
          <a:stretch>
            <a:fillRect/>
          </a:stretch>
        </p:blipFill>
        <p:spPr>
          <a:xfrm>
            <a:off x="4921700" y="909900"/>
            <a:ext cx="4119549" cy="2625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nvSpPr>
        <p:spPr>
          <a:xfrm>
            <a:off x="77900" y="141550"/>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What is a Process? (..contd)</a:t>
            </a:r>
            <a:endParaRPr i="1" sz="2000">
              <a:latin typeface="Trebuchet MS"/>
              <a:ea typeface="Trebuchet MS"/>
              <a:cs typeface="Trebuchet MS"/>
              <a:sym typeface="Trebuchet MS"/>
            </a:endParaRPr>
          </a:p>
        </p:txBody>
      </p:sp>
      <p:sp>
        <p:nvSpPr>
          <p:cNvPr id="211" name="Google Shape;211;p36"/>
          <p:cNvSpPr txBox="1"/>
          <p:nvPr/>
        </p:nvSpPr>
        <p:spPr>
          <a:xfrm>
            <a:off x="77900" y="1334050"/>
            <a:ext cx="4730700" cy="21294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chemeClr val="dk1"/>
              </a:buClr>
              <a:buSzPts val="1350"/>
              <a:buChar char="●"/>
            </a:pPr>
            <a:r>
              <a:rPr lang="en" sz="1350">
                <a:solidFill>
                  <a:schemeClr val="dk1"/>
                </a:solidFill>
                <a:latin typeface="Trebuchet MS"/>
                <a:ea typeface="Trebuchet MS"/>
                <a:cs typeface="Trebuchet MS"/>
                <a:sym typeface="Trebuchet MS"/>
              </a:rPr>
              <a:t>Program is </a:t>
            </a:r>
            <a:r>
              <a:rPr b="1" i="1" lang="en" sz="1350">
                <a:solidFill>
                  <a:schemeClr val="dk1"/>
                </a:solidFill>
                <a:latin typeface="Trebuchet MS"/>
                <a:ea typeface="Trebuchet MS"/>
                <a:cs typeface="Trebuchet MS"/>
                <a:sym typeface="Trebuchet MS"/>
              </a:rPr>
              <a:t>passive</a:t>
            </a:r>
            <a:r>
              <a:rPr lang="en" sz="1350">
                <a:solidFill>
                  <a:schemeClr val="dk1"/>
                </a:solidFill>
                <a:latin typeface="Trebuchet MS"/>
                <a:ea typeface="Trebuchet MS"/>
                <a:cs typeface="Trebuchet MS"/>
                <a:sym typeface="Trebuchet MS"/>
              </a:rPr>
              <a:t> entity stored on disk (</a:t>
            </a:r>
            <a:r>
              <a:rPr b="1" lang="en" sz="1350">
                <a:solidFill>
                  <a:srgbClr val="2749FF"/>
                </a:solidFill>
                <a:latin typeface="Trebuchet MS"/>
                <a:ea typeface="Trebuchet MS"/>
                <a:cs typeface="Trebuchet MS"/>
                <a:sym typeface="Trebuchet MS"/>
              </a:rPr>
              <a:t>executable file</a:t>
            </a:r>
            <a:r>
              <a:rPr lang="en" sz="1350">
                <a:solidFill>
                  <a:schemeClr val="dk1"/>
                </a:solidFill>
                <a:latin typeface="Trebuchet MS"/>
                <a:ea typeface="Trebuchet MS"/>
                <a:cs typeface="Trebuchet MS"/>
                <a:sym typeface="Trebuchet MS"/>
              </a:rPr>
              <a:t>), process is </a:t>
            </a:r>
            <a:r>
              <a:rPr b="1" i="1" lang="en" sz="1350">
                <a:solidFill>
                  <a:schemeClr val="dk1"/>
                </a:solidFill>
                <a:latin typeface="Trebuchet MS"/>
                <a:ea typeface="Trebuchet MS"/>
                <a:cs typeface="Trebuchet MS"/>
                <a:sym typeface="Trebuchet MS"/>
              </a:rPr>
              <a:t>active </a:t>
            </a:r>
            <a:endParaRPr b="1" i="1" sz="1350">
              <a:solidFill>
                <a:schemeClr val="dk1"/>
              </a:solidFill>
              <a:latin typeface="Trebuchet MS"/>
              <a:ea typeface="Trebuchet MS"/>
              <a:cs typeface="Trebuchet MS"/>
              <a:sym typeface="Trebuchet MS"/>
            </a:endParaRPr>
          </a:p>
          <a:p>
            <a:pPr indent="-314325" lvl="1" marL="914400" rtl="0" algn="l">
              <a:lnSpc>
                <a:spcPct val="115000"/>
              </a:lnSpc>
              <a:spcBef>
                <a:spcPts val="0"/>
              </a:spcBef>
              <a:spcAft>
                <a:spcPts val="0"/>
              </a:spcAft>
              <a:buClr>
                <a:schemeClr val="dk1"/>
              </a:buClr>
              <a:buSzPts val="1350"/>
              <a:buFont typeface="Trebuchet MS"/>
              <a:buChar char="●"/>
            </a:pPr>
            <a:r>
              <a:rPr lang="en" sz="1350">
                <a:solidFill>
                  <a:schemeClr val="dk1"/>
                </a:solidFill>
                <a:latin typeface="Trebuchet MS"/>
                <a:ea typeface="Trebuchet MS"/>
                <a:cs typeface="Trebuchet MS"/>
                <a:sym typeface="Trebuchet MS"/>
              </a:rPr>
              <a:t>Program becomes process when executable file loaded into memory</a:t>
            </a:r>
            <a:endParaRPr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Font typeface="Trebuchet MS"/>
              <a:buChar char="●"/>
            </a:pPr>
            <a:r>
              <a:rPr lang="en" sz="1350">
                <a:solidFill>
                  <a:schemeClr val="dk1"/>
                </a:solidFill>
                <a:latin typeface="Trebuchet MS"/>
                <a:ea typeface="Trebuchet MS"/>
                <a:cs typeface="Trebuchet MS"/>
                <a:sym typeface="Trebuchet MS"/>
              </a:rPr>
              <a:t>Execution of program started via GUI mouse clicks, command line entry of its name, etc</a:t>
            </a:r>
            <a:endParaRPr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Font typeface="Trebuchet MS"/>
              <a:buChar char="●"/>
            </a:pPr>
            <a:r>
              <a:rPr i="1" lang="en" sz="1350" u="sng">
                <a:solidFill>
                  <a:schemeClr val="dk1"/>
                </a:solidFill>
                <a:latin typeface="Trebuchet MS"/>
                <a:ea typeface="Trebuchet MS"/>
                <a:cs typeface="Trebuchet MS"/>
                <a:sym typeface="Trebuchet MS"/>
              </a:rPr>
              <a:t>Process execution must progress in sequential fashion.</a:t>
            </a:r>
            <a:endParaRPr i="1" sz="1350" u="sng">
              <a:solidFill>
                <a:schemeClr val="dk1"/>
              </a:solidFill>
              <a:latin typeface="Trebuchet MS"/>
              <a:ea typeface="Trebuchet MS"/>
              <a:cs typeface="Trebuchet MS"/>
              <a:sym typeface="Trebuchet MS"/>
            </a:endParaRPr>
          </a:p>
          <a:p>
            <a:pPr indent="0" lvl="0" marL="0" rtl="0" algn="just">
              <a:lnSpc>
                <a:spcPct val="115000"/>
              </a:lnSpc>
              <a:spcBef>
                <a:spcPts val="1800"/>
              </a:spcBef>
              <a:spcAft>
                <a:spcPts val="0"/>
              </a:spcAft>
              <a:buNone/>
            </a:pPr>
            <a:r>
              <a:t/>
            </a:r>
            <a:endParaRPr i="1" sz="1200">
              <a:solidFill>
                <a:srgbClr val="202122"/>
              </a:solidFill>
              <a:highlight>
                <a:srgbClr val="FFFFFF"/>
              </a:highlight>
              <a:latin typeface="Trebuchet MS"/>
              <a:ea typeface="Trebuchet MS"/>
              <a:cs typeface="Trebuchet MS"/>
              <a:sym typeface="Trebuchet MS"/>
            </a:endParaRPr>
          </a:p>
          <a:p>
            <a:pPr indent="0" lvl="0" marL="0" rtl="0" algn="l">
              <a:lnSpc>
                <a:spcPct val="115000"/>
              </a:lnSpc>
              <a:spcBef>
                <a:spcPts val="500"/>
              </a:spcBef>
              <a:spcAft>
                <a:spcPts val="0"/>
              </a:spcAft>
              <a:buNone/>
            </a:pPr>
            <a:r>
              <a:t/>
            </a:r>
            <a:endParaRPr sz="1050">
              <a:solidFill>
                <a:srgbClr val="202122"/>
              </a:solidFill>
              <a:highlight>
                <a:srgbClr val="FFFFFF"/>
              </a:highlight>
            </a:endParaRPr>
          </a:p>
          <a:p>
            <a:pPr indent="0" lvl="0" marL="0" rtl="0" algn="l">
              <a:spcBef>
                <a:spcPts val="500"/>
              </a:spcBef>
              <a:spcAft>
                <a:spcPts val="0"/>
              </a:spcAft>
              <a:buNone/>
            </a:pPr>
            <a:r>
              <a:t/>
            </a:r>
            <a:endParaRPr/>
          </a:p>
        </p:txBody>
      </p:sp>
      <p:sp>
        <p:nvSpPr>
          <p:cNvPr id="212" name="Google Shape;212;p36"/>
          <p:cNvSpPr txBox="1"/>
          <p:nvPr/>
        </p:nvSpPr>
        <p:spPr>
          <a:xfrm>
            <a:off x="222050" y="4282550"/>
            <a:ext cx="81249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rebuchet MS"/>
                <a:ea typeface="Trebuchet MS"/>
                <a:cs typeface="Trebuchet MS"/>
                <a:sym typeface="Trebuchet MS"/>
              </a:rPr>
              <a:t>* </a:t>
            </a:r>
            <a:r>
              <a:rPr i="1" lang="en">
                <a:latin typeface="Trebuchet MS"/>
                <a:ea typeface="Trebuchet MS"/>
                <a:cs typeface="Trebuchet MS"/>
                <a:sym typeface="Trebuchet MS"/>
              </a:rPr>
              <a:t>https://www.os-book.com/OS9/slide-dir/PPT-dir/ch3.ppt</a:t>
            </a:r>
            <a:endParaRPr i="1">
              <a:latin typeface="Trebuchet MS"/>
              <a:ea typeface="Trebuchet MS"/>
              <a:cs typeface="Trebuchet MS"/>
              <a:sym typeface="Trebuchet MS"/>
            </a:endParaRPr>
          </a:p>
        </p:txBody>
      </p:sp>
      <p:pic>
        <p:nvPicPr>
          <p:cNvPr id="213" name="Google Shape;213;p36"/>
          <p:cNvPicPr preferRelativeResize="0"/>
          <p:nvPr/>
        </p:nvPicPr>
        <p:blipFill>
          <a:blip r:embed="rId3">
            <a:alphaModFix/>
          </a:blip>
          <a:stretch>
            <a:fillRect/>
          </a:stretch>
        </p:blipFill>
        <p:spPr>
          <a:xfrm>
            <a:off x="4921700" y="909900"/>
            <a:ext cx="4119549" cy="2625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nvSpPr>
        <p:spPr>
          <a:xfrm>
            <a:off x="77900" y="141550"/>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What is a Process? </a:t>
            </a:r>
            <a:endParaRPr i="1" sz="2000">
              <a:latin typeface="Trebuchet MS"/>
              <a:ea typeface="Trebuchet MS"/>
              <a:cs typeface="Trebuchet MS"/>
              <a:sym typeface="Trebuchet MS"/>
            </a:endParaRPr>
          </a:p>
        </p:txBody>
      </p:sp>
      <p:sp>
        <p:nvSpPr>
          <p:cNvPr id="219" name="Google Shape;219;p37"/>
          <p:cNvSpPr txBox="1"/>
          <p:nvPr/>
        </p:nvSpPr>
        <p:spPr>
          <a:xfrm>
            <a:off x="77900" y="1288175"/>
            <a:ext cx="4357200" cy="18870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323850" lvl="0" marL="457200" rtl="0" algn="just">
              <a:lnSpc>
                <a:spcPct val="115000"/>
              </a:lnSpc>
              <a:spcBef>
                <a:spcPts val="500"/>
              </a:spcBef>
              <a:spcAft>
                <a:spcPts val="0"/>
              </a:spcAft>
              <a:buClr>
                <a:srgbClr val="FF0000"/>
              </a:buClr>
              <a:buSzPts val="1500"/>
              <a:buFont typeface="Trebuchet MS"/>
              <a:buAutoNum type="arabicPeriod"/>
            </a:pPr>
            <a:r>
              <a:rPr i="1" lang="en" sz="1500">
                <a:solidFill>
                  <a:srgbClr val="FF0000"/>
                </a:solidFill>
                <a:highlight>
                  <a:srgbClr val="FFFFFF"/>
                </a:highlight>
                <a:latin typeface="Trebuchet MS"/>
                <a:ea typeface="Trebuchet MS"/>
                <a:cs typeface="Trebuchet MS"/>
                <a:sym typeface="Trebuchet MS"/>
              </a:rPr>
              <a:t>P</a:t>
            </a:r>
            <a:r>
              <a:rPr i="1" lang="en" sz="1500">
                <a:solidFill>
                  <a:srgbClr val="FF0000"/>
                </a:solidFill>
                <a:highlight>
                  <a:srgbClr val="FFFFFF"/>
                </a:highlight>
                <a:latin typeface="Trebuchet MS"/>
                <a:ea typeface="Trebuchet MS"/>
                <a:cs typeface="Trebuchet MS"/>
                <a:sym typeface="Trebuchet MS"/>
              </a:rPr>
              <a:t>rogram Code</a:t>
            </a:r>
            <a:endParaRPr i="1" sz="1500">
              <a:solidFill>
                <a:srgbClr val="FF0000"/>
              </a:solidFill>
              <a:highlight>
                <a:srgbClr val="FFFFFF"/>
              </a:highlight>
              <a:latin typeface="Trebuchet MS"/>
              <a:ea typeface="Trebuchet MS"/>
              <a:cs typeface="Trebuchet MS"/>
              <a:sym typeface="Trebuchet MS"/>
            </a:endParaRPr>
          </a:p>
          <a:p>
            <a:pPr indent="-323850" lvl="0" marL="457200" rtl="0" algn="just">
              <a:lnSpc>
                <a:spcPct val="115000"/>
              </a:lnSpc>
              <a:spcBef>
                <a:spcPts val="0"/>
              </a:spcBef>
              <a:spcAft>
                <a:spcPts val="0"/>
              </a:spcAft>
              <a:buClr>
                <a:srgbClr val="FF0000"/>
              </a:buClr>
              <a:buSzPts val="1500"/>
              <a:buFont typeface="Trebuchet MS"/>
              <a:buAutoNum type="arabicPeriod"/>
            </a:pPr>
            <a:r>
              <a:rPr i="1" lang="en" sz="1500">
                <a:solidFill>
                  <a:srgbClr val="FF0000"/>
                </a:solidFill>
                <a:highlight>
                  <a:srgbClr val="FFFFFF"/>
                </a:highlight>
                <a:latin typeface="Trebuchet MS"/>
                <a:ea typeface="Trebuchet MS"/>
                <a:cs typeface="Trebuchet MS"/>
                <a:sym typeface="Trebuchet MS"/>
              </a:rPr>
              <a:t>Assigned System Resources</a:t>
            </a:r>
            <a:endParaRPr i="1" sz="1500">
              <a:solidFill>
                <a:srgbClr val="FF0000"/>
              </a:solidFill>
              <a:highlight>
                <a:srgbClr val="FFFFFF"/>
              </a:highlight>
              <a:latin typeface="Trebuchet MS"/>
              <a:ea typeface="Trebuchet MS"/>
              <a:cs typeface="Trebuchet MS"/>
              <a:sym typeface="Trebuchet MS"/>
            </a:endParaRPr>
          </a:p>
          <a:p>
            <a:pPr indent="-323850" lvl="0" marL="457200" rtl="0" algn="just">
              <a:lnSpc>
                <a:spcPct val="115000"/>
              </a:lnSpc>
              <a:spcBef>
                <a:spcPts val="0"/>
              </a:spcBef>
              <a:spcAft>
                <a:spcPts val="0"/>
              </a:spcAft>
              <a:buClr>
                <a:srgbClr val="FF0000"/>
              </a:buClr>
              <a:buSzPts val="1500"/>
              <a:buFont typeface="Trebuchet MS"/>
              <a:buAutoNum type="arabicPeriod"/>
            </a:pPr>
            <a:r>
              <a:rPr i="1" lang="en" sz="1500">
                <a:solidFill>
                  <a:srgbClr val="FF0000"/>
                </a:solidFill>
                <a:highlight>
                  <a:srgbClr val="FFFFFF"/>
                </a:highlight>
                <a:latin typeface="Trebuchet MS"/>
                <a:ea typeface="Trebuchet MS"/>
                <a:cs typeface="Trebuchet MS"/>
                <a:sym typeface="Trebuchet MS"/>
              </a:rPr>
              <a:t>Physical and Logical Access permissions. </a:t>
            </a:r>
            <a:endParaRPr i="1" sz="1500">
              <a:solidFill>
                <a:srgbClr val="FF0000"/>
              </a:solidFill>
              <a:highlight>
                <a:srgbClr val="FFFFFF"/>
              </a:highlight>
              <a:latin typeface="Trebuchet MS"/>
              <a:ea typeface="Trebuchet MS"/>
              <a:cs typeface="Trebuchet MS"/>
              <a:sym typeface="Trebuchet MS"/>
            </a:endParaRPr>
          </a:p>
          <a:p>
            <a:pPr indent="-323850" lvl="0" marL="457200" rtl="0" algn="just">
              <a:lnSpc>
                <a:spcPct val="115000"/>
              </a:lnSpc>
              <a:spcBef>
                <a:spcPts val="0"/>
              </a:spcBef>
              <a:spcAft>
                <a:spcPts val="0"/>
              </a:spcAft>
              <a:buClr>
                <a:srgbClr val="FF0000"/>
              </a:buClr>
              <a:buSzPts val="1500"/>
              <a:buFont typeface="Trebuchet MS"/>
              <a:buAutoNum type="arabicPeriod"/>
            </a:pPr>
            <a:r>
              <a:rPr i="1" lang="en" sz="1500">
                <a:solidFill>
                  <a:srgbClr val="FF0000"/>
                </a:solidFill>
                <a:highlight>
                  <a:srgbClr val="FFFFFF"/>
                </a:highlight>
                <a:latin typeface="Trebuchet MS"/>
                <a:ea typeface="Trebuchet MS"/>
                <a:cs typeface="Trebuchet MS"/>
                <a:sym typeface="Trebuchet MS"/>
              </a:rPr>
              <a:t>Data structures to initiate</a:t>
            </a:r>
            <a:endParaRPr i="1" sz="1500">
              <a:solidFill>
                <a:srgbClr val="FF0000"/>
              </a:solidFill>
              <a:highlight>
                <a:srgbClr val="FFFFFF"/>
              </a:highlight>
              <a:latin typeface="Trebuchet MS"/>
              <a:ea typeface="Trebuchet MS"/>
              <a:cs typeface="Trebuchet MS"/>
              <a:sym typeface="Trebuchet MS"/>
            </a:endParaRPr>
          </a:p>
          <a:p>
            <a:pPr indent="-323850" lvl="0" marL="457200" rtl="0" algn="just">
              <a:lnSpc>
                <a:spcPct val="115000"/>
              </a:lnSpc>
              <a:spcBef>
                <a:spcPts val="0"/>
              </a:spcBef>
              <a:spcAft>
                <a:spcPts val="0"/>
              </a:spcAft>
              <a:buClr>
                <a:srgbClr val="FF0000"/>
              </a:buClr>
              <a:buSzPts val="1500"/>
              <a:buFont typeface="Trebuchet MS"/>
              <a:buAutoNum type="arabicPeriod"/>
            </a:pPr>
            <a:r>
              <a:rPr i="1" lang="en" sz="1500">
                <a:solidFill>
                  <a:srgbClr val="FF0000"/>
                </a:solidFill>
                <a:highlight>
                  <a:srgbClr val="FFFFFF"/>
                </a:highlight>
                <a:latin typeface="Trebuchet MS"/>
                <a:ea typeface="Trebuchet MS"/>
                <a:cs typeface="Trebuchet MS"/>
                <a:sym typeface="Trebuchet MS"/>
              </a:rPr>
              <a:t>Control and coordinate execution activity.</a:t>
            </a:r>
            <a:endParaRPr i="1" sz="1500">
              <a:solidFill>
                <a:srgbClr val="FF0000"/>
              </a:solidFill>
              <a:highlight>
                <a:srgbClr val="FFFFFF"/>
              </a:highlight>
              <a:latin typeface="Trebuchet MS"/>
              <a:ea typeface="Trebuchet MS"/>
              <a:cs typeface="Trebuchet MS"/>
              <a:sym typeface="Trebuchet MS"/>
            </a:endParaRPr>
          </a:p>
        </p:txBody>
      </p:sp>
      <p:sp>
        <p:nvSpPr>
          <p:cNvPr id="220" name="Google Shape;220;p37"/>
          <p:cNvSpPr txBox="1"/>
          <p:nvPr/>
        </p:nvSpPr>
        <p:spPr>
          <a:xfrm>
            <a:off x="4730000" y="1078500"/>
            <a:ext cx="4186800" cy="2343900"/>
          </a:xfrm>
          <a:prstGeom prst="rect">
            <a:avLst/>
          </a:prstGeom>
          <a:no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311150" lvl="1" marL="457200" rtl="0" algn="l">
              <a:lnSpc>
                <a:spcPct val="115000"/>
              </a:lnSpc>
              <a:spcBef>
                <a:spcPts val="1200"/>
              </a:spcBef>
              <a:spcAft>
                <a:spcPts val="0"/>
              </a:spcAft>
              <a:buClr>
                <a:schemeClr val="dk1"/>
              </a:buClr>
              <a:buSzPts val="1300"/>
              <a:buChar char="●"/>
            </a:pPr>
            <a:r>
              <a:rPr lang="en" sz="1300">
                <a:solidFill>
                  <a:schemeClr val="dk1"/>
                </a:solidFill>
                <a:latin typeface="Trebuchet MS"/>
                <a:ea typeface="Trebuchet MS"/>
                <a:cs typeface="Trebuchet MS"/>
                <a:sym typeface="Trebuchet MS"/>
              </a:rPr>
              <a:t>The program code, also called </a:t>
            </a:r>
            <a:r>
              <a:rPr b="1" lang="en" sz="1300">
                <a:solidFill>
                  <a:srgbClr val="2749FF"/>
                </a:solidFill>
                <a:latin typeface="Trebuchet MS"/>
                <a:ea typeface="Trebuchet MS"/>
                <a:cs typeface="Trebuchet MS"/>
                <a:sym typeface="Trebuchet MS"/>
              </a:rPr>
              <a:t>text section</a:t>
            </a:r>
            <a:endParaRPr b="1" sz="1300">
              <a:solidFill>
                <a:srgbClr val="2749FF"/>
              </a:solidFill>
              <a:latin typeface="Trebuchet MS"/>
              <a:ea typeface="Trebuchet MS"/>
              <a:cs typeface="Trebuchet MS"/>
              <a:sym typeface="Trebuchet MS"/>
            </a:endParaRPr>
          </a:p>
          <a:p>
            <a:pPr indent="-311150" lvl="1" marL="457200" rtl="0" algn="l">
              <a:lnSpc>
                <a:spcPct val="115000"/>
              </a:lnSpc>
              <a:spcBef>
                <a:spcPts val="0"/>
              </a:spcBef>
              <a:spcAft>
                <a:spcPts val="0"/>
              </a:spcAft>
              <a:buClr>
                <a:schemeClr val="dk1"/>
              </a:buClr>
              <a:buSzPts val="1300"/>
              <a:buChar char="●"/>
            </a:pPr>
            <a:r>
              <a:rPr b="1" lang="en" sz="1300">
                <a:solidFill>
                  <a:srgbClr val="2749FF"/>
                </a:solidFill>
                <a:latin typeface="Trebuchet MS"/>
                <a:ea typeface="Trebuchet MS"/>
                <a:cs typeface="Trebuchet MS"/>
                <a:sym typeface="Trebuchet MS"/>
              </a:rPr>
              <a:t>* Stack</a:t>
            </a:r>
            <a:r>
              <a:rPr b="1" lang="en" sz="1300">
                <a:solidFill>
                  <a:schemeClr val="dk1"/>
                </a:solidFill>
                <a:latin typeface="Trebuchet MS"/>
                <a:ea typeface="Trebuchet MS"/>
                <a:cs typeface="Trebuchet MS"/>
                <a:sym typeface="Trebuchet MS"/>
              </a:rPr>
              <a:t> </a:t>
            </a:r>
            <a:r>
              <a:rPr lang="en" sz="1300">
                <a:solidFill>
                  <a:schemeClr val="dk1"/>
                </a:solidFill>
                <a:latin typeface="Trebuchet MS"/>
                <a:ea typeface="Trebuchet MS"/>
                <a:cs typeface="Trebuchet MS"/>
                <a:sym typeface="Trebuchet MS"/>
              </a:rPr>
              <a:t>containing temporary data</a:t>
            </a:r>
            <a:endParaRPr sz="1300">
              <a:solidFill>
                <a:schemeClr val="dk1"/>
              </a:solidFill>
              <a:latin typeface="Trebuchet MS"/>
              <a:ea typeface="Trebuchet MS"/>
              <a:cs typeface="Trebuchet MS"/>
              <a:sym typeface="Trebuchet MS"/>
            </a:endParaRPr>
          </a:p>
          <a:p>
            <a:pPr indent="-311150" lvl="2" marL="457200" rtl="0" algn="l">
              <a:lnSpc>
                <a:spcPct val="115000"/>
              </a:lnSpc>
              <a:spcBef>
                <a:spcPts val="0"/>
              </a:spcBef>
              <a:spcAft>
                <a:spcPts val="0"/>
              </a:spcAft>
              <a:buClr>
                <a:schemeClr val="dk1"/>
              </a:buClr>
              <a:buSzPts val="1300"/>
              <a:buFont typeface="Trebuchet MS"/>
              <a:buChar char="●"/>
            </a:pPr>
            <a:r>
              <a:rPr lang="en" sz="1300">
                <a:solidFill>
                  <a:schemeClr val="dk1"/>
                </a:solidFill>
                <a:latin typeface="Trebuchet MS"/>
                <a:ea typeface="Trebuchet MS"/>
                <a:cs typeface="Trebuchet MS"/>
                <a:sym typeface="Trebuchet MS"/>
              </a:rPr>
              <a:t>Function parameters, return addresses, local variables</a:t>
            </a:r>
            <a:endParaRPr sz="1300">
              <a:solidFill>
                <a:schemeClr val="dk1"/>
              </a:solidFill>
              <a:latin typeface="Trebuchet MS"/>
              <a:ea typeface="Trebuchet MS"/>
              <a:cs typeface="Trebuchet MS"/>
              <a:sym typeface="Trebuchet MS"/>
            </a:endParaRPr>
          </a:p>
          <a:p>
            <a:pPr indent="-311150" lvl="1" marL="457200" rtl="0" algn="l">
              <a:lnSpc>
                <a:spcPct val="115000"/>
              </a:lnSpc>
              <a:spcBef>
                <a:spcPts val="0"/>
              </a:spcBef>
              <a:spcAft>
                <a:spcPts val="0"/>
              </a:spcAft>
              <a:buClr>
                <a:schemeClr val="dk1"/>
              </a:buClr>
              <a:buSzPts val="1300"/>
              <a:buChar char="●"/>
            </a:pPr>
            <a:r>
              <a:rPr b="1" lang="en" sz="1300">
                <a:solidFill>
                  <a:srgbClr val="2749FF"/>
                </a:solidFill>
                <a:latin typeface="Trebuchet MS"/>
                <a:ea typeface="Trebuchet MS"/>
                <a:cs typeface="Trebuchet MS"/>
                <a:sym typeface="Trebuchet MS"/>
              </a:rPr>
              <a:t>Data section</a:t>
            </a:r>
            <a:r>
              <a:rPr b="1" lang="en" sz="1300">
                <a:solidFill>
                  <a:schemeClr val="dk1"/>
                </a:solidFill>
                <a:latin typeface="Trebuchet MS"/>
                <a:ea typeface="Trebuchet MS"/>
                <a:cs typeface="Trebuchet MS"/>
                <a:sym typeface="Trebuchet MS"/>
              </a:rPr>
              <a:t> </a:t>
            </a:r>
            <a:r>
              <a:rPr lang="en" sz="1300">
                <a:solidFill>
                  <a:schemeClr val="dk1"/>
                </a:solidFill>
                <a:latin typeface="Trebuchet MS"/>
                <a:ea typeface="Trebuchet MS"/>
                <a:cs typeface="Trebuchet MS"/>
                <a:sym typeface="Trebuchet MS"/>
              </a:rPr>
              <a:t>containing global variables</a:t>
            </a:r>
            <a:endParaRPr sz="1300">
              <a:solidFill>
                <a:schemeClr val="dk1"/>
              </a:solidFill>
              <a:latin typeface="Trebuchet MS"/>
              <a:ea typeface="Trebuchet MS"/>
              <a:cs typeface="Trebuchet MS"/>
              <a:sym typeface="Trebuchet MS"/>
            </a:endParaRPr>
          </a:p>
          <a:p>
            <a:pPr indent="-311150" lvl="1" marL="457200" rtl="0" algn="l">
              <a:lnSpc>
                <a:spcPct val="115000"/>
              </a:lnSpc>
              <a:spcBef>
                <a:spcPts val="0"/>
              </a:spcBef>
              <a:spcAft>
                <a:spcPts val="0"/>
              </a:spcAft>
              <a:buClr>
                <a:schemeClr val="dk1"/>
              </a:buClr>
              <a:buSzPts val="1300"/>
              <a:buChar char="●"/>
            </a:pPr>
            <a:r>
              <a:rPr b="1" lang="en" sz="1300">
                <a:solidFill>
                  <a:srgbClr val="2749FF"/>
                </a:solidFill>
                <a:latin typeface="Trebuchet MS"/>
                <a:ea typeface="Trebuchet MS"/>
                <a:cs typeface="Trebuchet MS"/>
                <a:sym typeface="Trebuchet MS"/>
              </a:rPr>
              <a:t>Heap</a:t>
            </a:r>
            <a:r>
              <a:rPr b="1" lang="en" sz="1300">
                <a:solidFill>
                  <a:schemeClr val="dk1"/>
                </a:solidFill>
                <a:latin typeface="Trebuchet MS"/>
                <a:ea typeface="Trebuchet MS"/>
                <a:cs typeface="Trebuchet MS"/>
                <a:sym typeface="Trebuchet MS"/>
              </a:rPr>
              <a:t> </a:t>
            </a:r>
            <a:r>
              <a:rPr lang="en" sz="1300">
                <a:solidFill>
                  <a:schemeClr val="dk1"/>
                </a:solidFill>
                <a:latin typeface="Trebuchet MS"/>
                <a:ea typeface="Trebuchet MS"/>
                <a:cs typeface="Trebuchet MS"/>
                <a:sym typeface="Trebuchet MS"/>
              </a:rPr>
              <a:t>containing memory dynamically allocated during run time</a:t>
            </a:r>
            <a:endParaRPr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Char char="●"/>
            </a:pPr>
            <a:r>
              <a:rPr lang="en" sz="1300">
                <a:solidFill>
                  <a:schemeClr val="dk1"/>
                </a:solidFill>
                <a:latin typeface="Trebuchet MS"/>
                <a:ea typeface="Trebuchet MS"/>
                <a:cs typeface="Trebuchet MS"/>
                <a:sym typeface="Trebuchet MS"/>
              </a:rPr>
              <a:t>Current activity including</a:t>
            </a:r>
            <a:r>
              <a:rPr b="1" lang="en" sz="1300">
                <a:solidFill>
                  <a:srgbClr val="2749FF"/>
                </a:solidFill>
                <a:latin typeface="Trebuchet MS"/>
                <a:ea typeface="Trebuchet MS"/>
                <a:cs typeface="Trebuchet MS"/>
                <a:sym typeface="Trebuchet MS"/>
              </a:rPr>
              <a:t> program</a:t>
            </a:r>
            <a:r>
              <a:rPr b="1" lang="en" sz="1300">
                <a:solidFill>
                  <a:schemeClr val="dk1"/>
                </a:solidFill>
                <a:latin typeface="Trebuchet MS"/>
                <a:ea typeface="Trebuchet MS"/>
                <a:cs typeface="Trebuchet MS"/>
                <a:sym typeface="Trebuchet MS"/>
              </a:rPr>
              <a:t> </a:t>
            </a:r>
            <a:r>
              <a:rPr b="1" lang="en" sz="1300">
                <a:solidFill>
                  <a:srgbClr val="2749FF"/>
                </a:solidFill>
                <a:latin typeface="Trebuchet MS"/>
                <a:ea typeface="Trebuchet MS"/>
                <a:cs typeface="Trebuchet MS"/>
                <a:sym typeface="Trebuchet MS"/>
              </a:rPr>
              <a:t>counter</a:t>
            </a:r>
            <a:r>
              <a:rPr lang="en" sz="1300">
                <a:solidFill>
                  <a:schemeClr val="dk1"/>
                </a:solidFill>
                <a:latin typeface="Trebuchet MS"/>
                <a:ea typeface="Trebuchet MS"/>
                <a:cs typeface="Trebuchet MS"/>
                <a:sym typeface="Trebuchet MS"/>
              </a:rPr>
              <a:t>, processor registers</a:t>
            </a:r>
            <a:endParaRPr sz="1300">
              <a:solidFill>
                <a:schemeClr val="dk1"/>
              </a:solidFill>
              <a:latin typeface="Trebuchet MS"/>
              <a:ea typeface="Trebuchet MS"/>
              <a:cs typeface="Trebuchet MS"/>
              <a:sym typeface="Trebuchet MS"/>
            </a:endParaRPr>
          </a:p>
          <a:p>
            <a:pPr indent="0" lvl="0" marL="0" rtl="0" algn="l">
              <a:spcBef>
                <a:spcPts val="1200"/>
              </a:spcBef>
              <a:spcAft>
                <a:spcPts val="0"/>
              </a:spcAft>
              <a:buNone/>
            </a:pPr>
            <a:r>
              <a:t/>
            </a:r>
            <a:endParaRPr/>
          </a:p>
        </p:txBody>
      </p:sp>
      <p:sp>
        <p:nvSpPr>
          <p:cNvPr id="221" name="Google Shape;221;p37"/>
          <p:cNvSpPr txBox="1"/>
          <p:nvPr/>
        </p:nvSpPr>
        <p:spPr>
          <a:xfrm>
            <a:off x="311150" y="4071900"/>
            <a:ext cx="82596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000FF"/>
                </a:solidFill>
                <a:latin typeface="Trebuchet MS"/>
                <a:ea typeface="Trebuchet MS"/>
                <a:cs typeface="Trebuchet MS"/>
                <a:sym typeface="Trebuchet MS"/>
              </a:rPr>
              <a:t>* Stack word is partially overloaded here. </a:t>
            </a:r>
            <a:endParaRPr i="1">
              <a:solidFill>
                <a:srgbClr val="0000FF"/>
              </a:solidFill>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nvSpPr>
        <p:spPr>
          <a:xfrm>
            <a:off x="77900" y="141550"/>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What is a Process? </a:t>
            </a:r>
            <a:endParaRPr i="1" sz="2000">
              <a:latin typeface="Trebuchet MS"/>
              <a:ea typeface="Trebuchet MS"/>
              <a:cs typeface="Trebuchet MS"/>
              <a:sym typeface="Trebuchet MS"/>
            </a:endParaRPr>
          </a:p>
        </p:txBody>
      </p:sp>
      <p:sp>
        <p:nvSpPr>
          <p:cNvPr id="227" name="Google Shape;227;p38"/>
          <p:cNvSpPr txBox="1"/>
          <p:nvPr/>
        </p:nvSpPr>
        <p:spPr>
          <a:xfrm>
            <a:off x="169650" y="967100"/>
            <a:ext cx="4758300" cy="2385000"/>
          </a:xfrm>
          <a:prstGeom prst="rect">
            <a:avLst/>
          </a:prstGeom>
          <a:solidFill>
            <a:srgbClr val="D9D2E9"/>
          </a:solidFill>
          <a:ln>
            <a:noFill/>
          </a:ln>
        </p:spPr>
        <p:txBody>
          <a:bodyPr anchorCtr="0" anchor="t" bIns="91425" lIns="91425" spcFirstLastPara="1" rIns="91425" wrap="square" tIns="91425">
            <a:noAutofit/>
          </a:bodyPr>
          <a:lstStyle/>
          <a:p>
            <a:pPr indent="-311150" lvl="1" marL="457200" rtl="0" algn="l">
              <a:lnSpc>
                <a:spcPct val="115000"/>
              </a:lnSpc>
              <a:spcBef>
                <a:spcPts val="1200"/>
              </a:spcBef>
              <a:spcAft>
                <a:spcPts val="0"/>
              </a:spcAft>
              <a:buClr>
                <a:schemeClr val="dk1"/>
              </a:buClr>
              <a:buSzPts val="1300"/>
              <a:buChar char="❏"/>
            </a:pPr>
            <a:r>
              <a:rPr i="1" lang="en" sz="1300">
                <a:solidFill>
                  <a:schemeClr val="dk1"/>
                </a:solidFill>
                <a:latin typeface="Trebuchet MS"/>
                <a:ea typeface="Trebuchet MS"/>
                <a:cs typeface="Trebuchet MS"/>
                <a:sym typeface="Trebuchet MS"/>
              </a:rPr>
              <a:t>The program code, also called </a:t>
            </a:r>
            <a:r>
              <a:rPr b="1" i="1" lang="en" sz="1300">
                <a:solidFill>
                  <a:srgbClr val="2749FF"/>
                </a:solidFill>
                <a:latin typeface="Trebuchet MS"/>
                <a:ea typeface="Trebuchet MS"/>
                <a:cs typeface="Trebuchet MS"/>
                <a:sym typeface="Trebuchet MS"/>
              </a:rPr>
              <a:t>text section</a:t>
            </a:r>
            <a:endParaRPr i="1" sz="1300">
              <a:solidFill>
                <a:schemeClr val="dk1"/>
              </a:solidFill>
              <a:latin typeface="Trebuchet MS"/>
              <a:ea typeface="Trebuchet MS"/>
              <a:cs typeface="Trebuchet MS"/>
              <a:sym typeface="Trebuchet MS"/>
            </a:endParaRPr>
          </a:p>
          <a:p>
            <a:pPr indent="-311150" lvl="1" marL="457200" rtl="0" algn="l">
              <a:lnSpc>
                <a:spcPct val="115000"/>
              </a:lnSpc>
              <a:spcBef>
                <a:spcPts val="0"/>
              </a:spcBef>
              <a:spcAft>
                <a:spcPts val="0"/>
              </a:spcAft>
              <a:buClr>
                <a:schemeClr val="dk1"/>
              </a:buClr>
              <a:buSzPts val="1300"/>
              <a:buChar char="❏"/>
            </a:pPr>
            <a:r>
              <a:rPr b="1" i="1" lang="en" sz="1300">
                <a:solidFill>
                  <a:srgbClr val="2749FF"/>
                </a:solidFill>
                <a:latin typeface="Trebuchet MS"/>
                <a:ea typeface="Trebuchet MS"/>
                <a:cs typeface="Trebuchet MS"/>
                <a:sym typeface="Trebuchet MS"/>
              </a:rPr>
              <a:t>Stack</a:t>
            </a:r>
            <a:r>
              <a:rPr b="1" i="1" lang="en" sz="1300">
                <a:solidFill>
                  <a:schemeClr val="dk1"/>
                </a:solidFill>
                <a:latin typeface="Trebuchet MS"/>
                <a:ea typeface="Trebuchet MS"/>
                <a:cs typeface="Trebuchet MS"/>
                <a:sym typeface="Trebuchet MS"/>
              </a:rPr>
              <a:t> </a:t>
            </a:r>
            <a:r>
              <a:rPr i="1" lang="en" sz="1300">
                <a:solidFill>
                  <a:schemeClr val="dk1"/>
                </a:solidFill>
                <a:latin typeface="Trebuchet MS"/>
                <a:ea typeface="Trebuchet MS"/>
                <a:cs typeface="Trebuchet MS"/>
                <a:sym typeface="Trebuchet MS"/>
              </a:rPr>
              <a:t>containing temporary data</a:t>
            </a:r>
            <a:endParaRPr i="1" sz="1300">
              <a:solidFill>
                <a:schemeClr val="dk1"/>
              </a:solidFill>
              <a:latin typeface="Trebuchet MS"/>
              <a:ea typeface="Trebuchet MS"/>
              <a:cs typeface="Trebuchet MS"/>
              <a:sym typeface="Trebuchet MS"/>
            </a:endParaRPr>
          </a:p>
          <a:p>
            <a:pPr indent="-311150" lvl="1" marL="914400" rtl="0" algn="l">
              <a:lnSpc>
                <a:spcPct val="115000"/>
              </a:lnSpc>
              <a:spcBef>
                <a:spcPts val="0"/>
              </a:spcBef>
              <a:spcAft>
                <a:spcPts val="0"/>
              </a:spcAft>
              <a:buClr>
                <a:schemeClr val="dk1"/>
              </a:buClr>
              <a:buSzPts val="1300"/>
              <a:buFont typeface="Trebuchet MS"/>
              <a:buChar char="❏"/>
            </a:pPr>
            <a:r>
              <a:rPr i="1" lang="en" sz="1300">
                <a:solidFill>
                  <a:schemeClr val="dk1"/>
                </a:solidFill>
                <a:latin typeface="Trebuchet MS"/>
                <a:ea typeface="Trebuchet MS"/>
                <a:cs typeface="Trebuchet MS"/>
                <a:sym typeface="Trebuchet MS"/>
              </a:rPr>
              <a:t>Function parameters, return addresses, local variables</a:t>
            </a:r>
            <a:endParaRPr i="1" sz="1300">
              <a:solidFill>
                <a:schemeClr val="dk1"/>
              </a:solidFill>
              <a:latin typeface="Trebuchet MS"/>
              <a:ea typeface="Trebuchet MS"/>
              <a:cs typeface="Trebuchet MS"/>
              <a:sym typeface="Trebuchet MS"/>
            </a:endParaRPr>
          </a:p>
          <a:p>
            <a:pPr indent="-311150" lvl="1" marL="457200" rtl="0" algn="l">
              <a:lnSpc>
                <a:spcPct val="115000"/>
              </a:lnSpc>
              <a:spcBef>
                <a:spcPts val="0"/>
              </a:spcBef>
              <a:spcAft>
                <a:spcPts val="0"/>
              </a:spcAft>
              <a:buClr>
                <a:schemeClr val="dk1"/>
              </a:buClr>
              <a:buSzPts val="1300"/>
              <a:buChar char="❏"/>
            </a:pPr>
            <a:r>
              <a:rPr b="1" i="1" lang="en" sz="1300">
                <a:solidFill>
                  <a:srgbClr val="2749FF"/>
                </a:solidFill>
                <a:latin typeface="Trebuchet MS"/>
                <a:ea typeface="Trebuchet MS"/>
                <a:cs typeface="Trebuchet MS"/>
                <a:sym typeface="Trebuchet MS"/>
              </a:rPr>
              <a:t>Data section</a:t>
            </a:r>
            <a:r>
              <a:rPr b="1" i="1" lang="en" sz="1300">
                <a:solidFill>
                  <a:schemeClr val="dk1"/>
                </a:solidFill>
                <a:latin typeface="Trebuchet MS"/>
                <a:ea typeface="Trebuchet MS"/>
                <a:cs typeface="Trebuchet MS"/>
                <a:sym typeface="Trebuchet MS"/>
              </a:rPr>
              <a:t> </a:t>
            </a:r>
            <a:r>
              <a:rPr i="1" lang="en" sz="1300">
                <a:solidFill>
                  <a:schemeClr val="dk1"/>
                </a:solidFill>
                <a:latin typeface="Trebuchet MS"/>
                <a:ea typeface="Trebuchet MS"/>
                <a:cs typeface="Trebuchet MS"/>
                <a:sym typeface="Trebuchet MS"/>
              </a:rPr>
              <a:t>containing global variables</a:t>
            </a:r>
            <a:endParaRPr i="1" sz="1300">
              <a:solidFill>
                <a:schemeClr val="dk1"/>
              </a:solidFill>
              <a:latin typeface="Trebuchet MS"/>
              <a:ea typeface="Trebuchet MS"/>
              <a:cs typeface="Trebuchet MS"/>
              <a:sym typeface="Trebuchet MS"/>
            </a:endParaRPr>
          </a:p>
          <a:p>
            <a:pPr indent="-311150" lvl="1" marL="457200" rtl="0" algn="l">
              <a:lnSpc>
                <a:spcPct val="115000"/>
              </a:lnSpc>
              <a:spcBef>
                <a:spcPts val="0"/>
              </a:spcBef>
              <a:spcAft>
                <a:spcPts val="0"/>
              </a:spcAft>
              <a:buClr>
                <a:schemeClr val="dk1"/>
              </a:buClr>
              <a:buSzPts val="1300"/>
              <a:buChar char="❏"/>
            </a:pPr>
            <a:r>
              <a:rPr b="1" i="1" lang="en" sz="1300">
                <a:solidFill>
                  <a:srgbClr val="2749FF"/>
                </a:solidFill>
                <a:latin typeface="Trebuchet MS"/>
                <a:ea typeface="Trebuchet MS"/>
                <a:cs typeface="Trebuchet MS"/>
                <a:sym typeface="Trebuchet MS"/>
              </a:rPr>
              <a:t>* </a:t>
            </a:r>
            <a:r>
              <a:rPr b="1" i="1" lang="en" sz="1300">
                <a:solidFill>
                  <a:srgbClr val="2749FF"/>
                </a:solidFill>
                <a:latin typeface="Trebuchet MS"/>
                <a:ea typeface="Trebuchet MS"/>
                <a:cs typeface="Trebuchet MS"/>
                <a:sym typeface="Trebuchet MS"/>
              </a:rPr>
              <a:t>Heap</a:t>
            </a:r>
            <a:r>
              <a:rPr b="1" i="1" lang="en" sz="1300">
                <a:solidFill>
                  <a:schemeClr val="dk1"/>
                </a:solidFill>
                <a:latin typeface="Trebuchet MS"/>
                <a:ea typeface="Trebuchet MS"/>
                <a:cs typeface="Trebuchet MS"/>
                <a:sym typeface="Trebuchet MS"/>
              </a:rPr>
              <a:t> </a:t>
            </a:r>
            <a:r>
              <a:rPr i="1" lang="en" sz="1300">
                <a:solidFill>
                  <a:schemeClr val="dk1"/>
                </a:solidFill>
                <a:latin typeface="Trebuchet MS"/>
                <a:ea typeface="Trebuchet MS"/>
                <a:cs typeface="Trebuchet MS"/>
                <a:sym typeface="Trebuchet MS"/>
              </a:rPr>
              <a:t>containing memory ** dynamically allocated during run time</a:t>
            </a:r>
            <a:endParaRPr i="1" sz="1300">
              <a:solidFill>
                <a:schemeClr val="dk1"/>
              </a:solidFill>
              <a:latin typeface="Trebuchet MS"/>
              <a:ea typeface="Trebuchet MS"/>
              <a:cs typeface="Trebuchet MS"/>
              <a:sym typeface="Trebuchet MS"/>
            </a:endParaRPr>
          </a:p>
          <a:p>
            <a:pPr indent="-311150" lvl="0" marL="457200" rtl="0" algn="l">
              <a:lnSpc>
                <a:spcPct val="115000"/>
              </a:lnSpc>
              <a:spcBef>
                <a:spcPts val="0"/>
              </a:spcBef>
              <a:spcAft>
                <a:spcPts val="0"/>
              </a:spcAft>
              <a:buClr>
                <a:schemeClr val="dk1"/>
              </a:buClr>
              <a:buSzPts val="1300"/>
              <a:buFont typeface="Trebuchet MS"/>
              <a:buChar char="❏"/>
            </a:pPr>
            <a:r>
              <a:rPr i="1" lang="en" sz="1300">
                <a:solidFill>
                  <a:schemeClr val="dk1"/>
                </a:solidFill>
                <a:latin typeface="Trebuchet MS"/>
                <a:ea typeface="Trebuchet MS"/>
                <a:cs typeface="Trebuchet MS"/>
                <a:sym typeface="Trebuchet MS"/>
              </a:rPr>
              <a:t>Current activity including</a:t>
            </a:r>
            <a:r>
              <a:rPr b="1" i="1" lang="en" sz="1300">
                <a:solidFill>
                  <a:srgbClr val="2749FF"/>
                </a:solidFill>
                <a:latin typeface="Trebuchet MS"/>
                <a:ea typeface="Trebuchet MS"/>
                <a:cs typeface="Trebuchet MS"/>
                <a:sym typeface="Trebuchet MS"/>
              </a:rPr>
              <a:t> *** program</a:t>
            </a:r>
            <a:r>
              <a:rPr b="1" i="1" lang="en" sz="1300">
                <a:solidFill>
                  <a:schemeClr val="dk1"/>
                </a:solidFill>
                <a:latin typeface="Trebuchet MS"/>
                <a:ea typeface="Trebuchet MS"/>
                <a:cs typeface="Trebuchet MS"/>
                <a:sym typeface="Trebuchet MS"/>
              </a:rPr>
              <a:t> </a:t>
            </a:r>
            <a:r>
              <a:rPr b="1" i="1" lang="en" sz="1300">
                <a:solidFill>
                  <a:srgbClr val="2749FF"/>
                </a:solidFill>
                <a:latin typeface="Trebuchet MS"/>
                <a:ea typeface="Trebuchet MS"/>
                <a:cs typeface="Trebuchet MS"/>
                <a:sym typeface="Trebuchet MS"/>
              </a:rPr>
              <a:t>counter</a:t>
            </a:r>
            <a:r>
              <a:rPr i="1" lang="en" sz="1300">
                <a:solidFill>
                  <a:schemeClr val="dk1"/>
                </a:solidFill>
                <a:latin typeface="Trebuchet MS"/>
                <a:ea typeface="Trebuchet MS"/>
                <a:cs typeface="Trebuchet MS"/>
                <a:sym typeface="Trebuchet MS"/>
              </a:rPr>
              <a:t>, processor registers.</a:t>
            </a:r>
            <a:endParaRPr i="1" sz="1300">
              <a:solidFill>
                <a:schemeClr val="dk1"/>
              </a:solidFill>
              <a:latin typeface="Trebuchet MS"/>
              <a:ea typeface="Trebuchet MS"/>
              <a:cs typeface="Trebuchet MS"/>
              <a:sym typeface="Trebuchet MS"/>
            </a:endParaRPr>
          </a:p>
          <a:p>
            <a:pPr indent="0" lvl="0" marL="0" rtl="0" algn="l">
              <a:spcBef>
                <a:spcPts val="1200"/>
              </a:spcBef>
              <a:spcAft>
                <a:spcPts val="0"/>
              </a:spcAft>
              <a:buNone/>
            </a:pPr>
            <a:r>
              <a:t/>
            </a:r>
            <a:endParaRPr/>
          </a:p>
        </p:txBody>
      </p:sp>
      <p:pic>
        <p:nvPicPr>
          <p:cNvPr id="228" name="Google Shape;228;p38"/>
          <p:cNvPicPr preferRelativeResize="0"/>
          <p:nvPr/>
        </p:nvPicPr>
        <p:blipFill>
          <a:blip r:embed="rId3">
            <a:alphaModFix/>
          </a:blip>
          <a:stretch>
            <a:fillRect/>
          </a:stretch>
        </p:blipFill>
        <p:spPr>
          <a:xfrm>
            <a:off x="5498250" y="472175"/>
            <a:ext cx="2656369" cy="4199151"/>
          </a:xfrm>
          <a:prstGeom prst="rect">
            <a:avLst/>
          </a:prstGeom>
          <a:noFill/>
          <a:ln>
            <a:noFill/>
          </a:ln>
        </p:spPr>
      </p:pic>
      <p:sp>
        <p:nvSpPr>
          <p:cNvPr id="229" name="Google Shape;229;p38"/>
          <p:cNvSpPr txBox="1"/>
          <p:nvPr/>
        </p:nvSpPr>
        <p:spPr>
          <a:xfrm>
            <a:off x="293600" y="3773450"/>
            <a:ext cx="4134000" cy="9654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Heap is an overloaded term. </a:t>
            </a:r>
            <a:endParaRPr/>
          </a:p>
          <a:p>
            <a:pPr indent="0" lvl="0" marL="0" rtl="0" algn="l">
              <a:spcBef>
                <a:spcPts val="0"/>
              </a:spcBef>
              <a:spcAft>
                <a:spcPts val="0"/>
              </a:spcAft>
              <a:buNone/>
            </a:pPr>
            <a:r>
              <a:rPr lang="en"/>
              <a:t>**   What is Dynamic Allocation of Memory?</a:t>
            </a:r>
            <a:endParaRPr/>
          </a:p>
          <a:p>
            <a:pPr indent="0" lvl="0" marL="0" rtl="0" algn="l">
              <a:spcBef>
                <a:spcPts val="0"/>
              </a:spcBef>
              <a:spcAft>
                <a:spcPts val="0"/>
              </a:spcAft>
              <a:buNone/>
            </a:pPr>
            <a:r>
              <a:rPr lang="en"/>
              <a:t>***  Program Counter is an logical concept for     </a:t>
            </a:r>
            <a:endParaRPr/>
          </a:p>
          <a:p>
            <a:pPr indent="0" lvl="0" marL="0" rtl="0" algn="l">
              <a:spcBef>
                <a:spcPts val="0"/>
              </a:spcBef>
              <a:spcAft>
                <a:spcPts val="0"/>
              </a:spcAft>
              <a:buNone/>
            </a:pPr>
            <a:r>
              <a:rPr lang="en"/>
              <a:t>      tracking the execution sequence.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235" name="Google Shape;235;p39"/>
          <p:cNvSpPr txBox="1"/>
          <p:nvPr/>
        </p:nvSpPr>
        <p:spPr>
          <a:xfrm>
            <a:off x="392425" y="186477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latin typeface="Trebuchet MS"/>
                <a:ea typeface="Trebuchet MS"/>
                <a:cs typeface="Trebuchet MS"/>
                <a:sym typeface="Trebuchet MS"/>
              </a:rPr>
              <a:t>We will be cooking Maggi and Brewing Coffee in this Module! =) </a:t>
            </a:r>
            <a:endParaRPr i="1" sz="2000">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0"/>
          <p:cNvSpPr txBox="1"/>
          <p:nvPr/>
        </p:nvSpPr>
        <p:spPr>
          <a:xfrm>
            <a:off x="365400" y="770550"/>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latin typeface="Trebuchet MS"/>
                <a:ea typeface="Trebuchet MS"/>
                <a:cs typeface="Trebuchet MS"/>
                <a:sym typeface="Trebuchet MS"/>
              </a:rPr>
              <a:t>We will be cooking Maggi and Brewing coffee in this Module! =) </a:t>
            </a:r>
            <a:endParaRPr i="1" sz="2000">
              <a:latin typeface="Trebuchet MS"/>
              <a:ea typeface="Trebuchet MS"/>
              <a:cs typeface="Trebuchet MS"/>
              <a:sym typeface="Trebuchet MS"/>
            </a:endParaRPr>
          </a:p>
        </p:txBody>
      </p:sp>
      <p:sp>
        <p:nvSpPr>
          <p:cNvPr id="241" name="Google Shape;241;p40"/>
          <p:cNvSpPr txBox="1"/>
          <p:nvPr/>
        </p:nvSpPr>
        <p:spPr>
          <a:xfrm>
            <a:off x="458850" y="1671150"/>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latin typeface="Trebuchet MS"/>
                <a:ea typeface="Trebuchet MS"/>
                <a:cs typeface="Trebuchet MS"/>
                <a:sym typeface="Trebuchet MS"/>
              </a:rPr>
              <a:t>* Common Components: Induction Stove, Pan, Spoon, Water</a:t>
            </a:r>
            <a:endParaRPr i="1" sz="2000">
              <a:latin typeface="Trebuchet MS"/>
              <a:ea typeface="Trebuchet MS"/>
              <a:cs typeface="Trebuchet MS"/>
              <a:sym typeface="Trebuchet MS"/>
            </a:endParaRPr>
          </a:p>
        </p:txBody>
      </p:sp>
      <p:pic>
        <p:nvPicPr>
          <p:cNvPr id="242" name="Google Shape;242;p40"/>
          <p:cNvPicPr preferRelativeResize="0"/>
          <p:nvPr/>
        </p:nvPicPr>
        <p:blipFill>
          <a:blip r:embed="rId3">
            <a:alphaModFix/>
          </a:blip>
          <a:stretch>
            <a:fillRect/>
          </a:stretch>
        </p:blipFill>
        <p:spPr>
          <a:xfrm>
            <a:off x="365400" y="2431075"/>
            <a:ext cx="1830750" cy="1830750"/>
          </a:xfrm>
          <a:prstGeom prst="rect">
            <a:avLst/>
          </a:prstGeom>
          <a:noFill/>
          <a:ln>
            <a:noFill/>
          </a:ln>
        </p:spPr>
      </p:pic>
      <p:pic>
        <p:nvPicPr>
          <p:cNvPr id="243" name="Google Shape;243;p40"/>
          <p:cNvPicPr preferRelativeResize="0"/>
          <p:nvPr/>
        </p:nvPicPr>
        <p:blipFill>
          <a:blip r:embed="rId4">
            <a:alphaModFix/>
          </a:blip>
          <a:stretch>
            <a:fillRect/>
          </a:stretch>
        </p:blipFill>
        <p:spPr>
          <a:xfrm>
            <a:off x="2540300" y="2571738"/>
            <a:ext cx="2436199" cy="1549425"/>
          </a:xfrm>
          <a:prstGeom prst="rect">
            <a:avLst/>
          </a:prstGeom>
          <a:noFill/>
          <a:ln>
            <a:noFill/>
          </a:ln>
        </p:spPr>
      </p:pic>
      <p:pic>
        <p:nvPicPr>
          <p:cNvPr id="244" name="Google Shape;244;p40"/>
          <p:cNvPicPr preferRelativeResize="0"/>
          <p:nvPr/>
        </p:nvPicPr>
        <p:blipFill>
          <a:blip r:embed="rId5">
            <a:alphaModFix/>
          </a:blip>
          <a:stretch>
            <a:fillRect/>
          </a:stretch>
        </p:blipFill>
        <p:spPr>
          <a:xfrm>
            <a:off x="5249138" y="2300238"/>
            <a:ext cx="1967899" cy="1967899"/>
          </a:xfrm>
          <a:prstGeom prst="rect">
            <a:avLst/>
          </a:prstGeom>
          <a:noFill/>
          <a:ln>
            <a:noFill/>
          </a:ln>
        </p:spPr>
      </p:pic>
      <p:pic>
        <p:nvPicPr>
          <p:cNvPr id="245" name="Google Shape;245;p40"/>
          <p:cNvPicPr preferRelativeResize="0"/>
          <p:nvPr/>
        </p:nvPicPr>
        <p:blipFill>
          <a:blip r:embed="rId6">
            <a:alphaModFix/>
          </a:blip>
          <a:stretch>
            <a:fillRect/>
          </a:stretch>
        </p:blipFill>
        <p:spPr>
          <a:xfrm>
            <a:off x="7404501" y="2300250"/>
            <a:ext cx="1208807" cy="1830749"/>
          </a:xfrm>
          <a:prstGeom prst="rect">
            <a:avLst/>
          </a:prstGeom>
          <a:noFill/>
          <a:ln>
            <a:noFill/>
          </a:ln>
        </p:spPr>
      </p:pic>
      <p:sp>
        <p:nvSpPr>
          <p:cNvPr id="246" name="Google Shape;246;p40"/>
          <p:cNvSpPr txBox="1"/>
          <p:nvPr/>
        </p:nvSpPr>
        <p:spPr>
          <a:xfrm>
            <a:off x="536575" y="4534450"/>
            <a:ext cx="82419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0000"/>
                </a:solidFill>
                <a:latin typeface="Trebuchet MS"/>
                <a:ea typeface="Trebuchet MS"/>
                <a:cs typeface="Trebuchet MS"/>
                <a:sym typeface="Trebuchet MS"/>
              </a:rPr>
              <a:t>* They will form Global and Shared Variables in our programs as we move along. </a:t>
            </a:r>
            <a:endParaRPr i="1">
              <a:solidFill>
                <a:srgbClr val="FF0000"/>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nvSpPr>
        <p:spPr>
          <a:xfrm>
            <a:off x="365400" y="341550"/>
            <a:ext cx="8413200" cy="40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latin typeface="Trebuchet MS"/>
                <a:ea typeface="Trebuchet MS"/>
                <a:cs typeface="Trebuchet MS"/>
                <a:sym typeface="Trebuchet MS"/>
              </a:rPr>
              <a:t>Imagine a scenario where you and your sibling want to cook Maggi, and brew Coffee respectively. </a:t>
            </a:r>
            <a:endParaRPr b="1" i="1" sz="1800">
              <a:latin typeface="Trebuchet MS"/>
              <a:ea typeface="Trebuchet MS"/>
              <a:cs typeface="Trebuchet MS"/>
              <a:sym typeface="Trebuchet MS"/>
            </a:endParaRPr>
          </a:p>
          <a:p>
            <a:pPr indent="0" lvl="0" marL="0" rtl="0" algn="l">
              <a:spcBef>
                <a:spcPts val="0"/>
              </a:spcBef>
              <a:spcAft>
                <a:spcPts val="0"/>
              </a:spcAft>
              <a:buNone/>
            </a:pPr>
            <a:r>
              <a:t/>
            </a:r>
            <a:endParaRPr i="1" sz="1800">
              <a:latin typeface="Trebuchet MS"/>
              <a:ea typeface="Trebuchet MS"/>
              <a:cs typeface="Trebuchet MS"/>
              <a:sym typeface="Trebuchet MS"/>
            </a:endParaRPr>
          </a:p>
          <a:p>
            <a:pPr indent="-336550" lvl="0" marL="457200" rtl="0" algn="just">
              <a:spcBef>
                <a:spcPts val="0"/>
              </a:spcBef>
              <a:spcAft>
                <a:spcPts val="0"/>
              </a:spcAft>
              <a:buSzPts val="1700"/>
              <a:buFont typeface="Trebuchet MS"/>
              <a:buChar char="●"/>
            </a:pPr>
            <a:r>
              <a:rPr i="1" lang="en" sz="1700">
                <a:latin typeface="Trebuchet MS"/>
                <a:ea typeface="Trebuchet MS"/>
                <a:cs typeface="Trebuchet MS"/>
                <a:sym typeface="Trebuchet MS"/>
              </a:rPr>
              <a:t>You have the ingredients needed, and other kitchen equipments are shared (Induction Stove, Pan, Spoon, Water Jar)</a:t>
            </a:r>
            <a:endParaRPr i="1" sz="1700">
              <a:latin typeface="Trebuchet MS"/>
              <a:ea typeface="Trebuchet MS"/>
              <a:cs typeface="Trebuchet MS"/>
              <a:sym typeface="Trebuchet MS"/>
            </a:endParaRPr>
          </a:p>
          <a:p>
            <a:pPr indent="-336550" lvl="0" marL="457200" rtl="0" algn="just">
              <a:spcBef>
                <a:spcPts val="1000"/>
              </a:spcBef>
              <a:spcAft>
                <a:spcPts val="0"/>
              </a:spcAft>
              <a:buSzPts val="1700"/>
              <a:buFont typeface="Trebuchet MS"/>
              <a:buChar char="●"/>
            </a:pPr>
            <a:r>
              <a:rPr i="1" lang="en" sz="1700">
                <a:latin typeface="Trebuchet MS"/>
                <a:ea typeface="Trebuchet MS"/>
                <a:cs typeface="Trebuchet MS"/>
                <a:sym typeface="Trebuchet MS"/>
              </a:rPr>
              <a:t>You cannot communicate to your sibling directly. You cannot exchange messages with each other. </a:t>
            </a:r>
            <a:r>
              <a:rPr i="1" lang="en" sz="1700">
                <a:solidFill>
                  <a:srgbClr val="FF0000"/>
                </a:solidFill>
                <a:latin typeface="Trebuchet MS"/>
                <a:ea typeface="Trebuchet MS"/>
                <a:cs typeface="Trebuchet MS"/>
                <a:sym typeface="Trebuchet MS"/>
              </a:rPr>
              <a:t>**</a:t>
            </a:r>
            <a:endParaRPr i="1" sz="1700">
              <a:solidFill>
                <a:srgbClr val="FF0000"/>
              </a:solidFill>
              <a:latin typeface="Trebuchet MS"/>
              <a:ea typeface="Trebuchet MS"/>
              <a:cs typeface="Trebuchet MS"/>
              <a:sym typeface="Trebuchet MS"/>
            </a:endParaRPr>
          </a:p>
          <a:p>
            <a:pPr indent="-336550" lvl="0" marL="457200" rtl="0" algn="just">
              <a:spcBef>
                <a:spcPts val="1000"/>
              </a:spcBef>
              <a:spcAft>
                <a:spcPts val="0"/>
              </a:spcAft>
              <a:buSzPts val="1700"/>
              <a:buFont typeface="Trebuchet MS"/>
              <a:buChar char="●"/>
            </a:pPr>
            <a:r>
              <a:rPr i="1" lang="en" sz="1700">
                <a:latin typeface="Trebuchet MS"/>
                <a:ea typeface="Trebuchet MS"/>
                <a:cs typeface="Trebuchet MS"/>
                <a:sym typeface="Trebuchet MS"/>
              </a:rPr>
              <a:t>Your mum is present in the kitchen and your communication is limited to her. </a:t>
            </a:r>
            <a:endParaRPr i="1" sz="1700">
              <a:latin typeface="Trebuchet MS"/>
              <a:ea typeface="Trebuchet MS"/>
              <a:cs typeface="Trebuchet MS"/>
              <a:sym typeface="Trebuchet MS"/>
            </a:endParaRPr>
          </a:p>
          <a:p>
            <a:pPr indent="-336550" lvl="0" marL="457200" rtl="0" algn="just">
              <a:spcBef>
                <a:spcPts val="1000"/>
              </a:spcBef>
              <a:spcAft>
                <a:spcPts val="0"/>
              </a:spcAft>
              <a:buSzPts val="1700"/>
              <a:buFont typeface="Trebuchet MS"/>
              <a:buChar char="●"/>
            </a:pPr>
            <a:r>
              <a:rPr i="1" lang="en" sz="1700">
                <a:latin typeface="Trebuchet MS"/>
                <a:ea typeface="Trebuchet MS"/>
                <a:cs typeface="Trebuchet MS"/>
                <a:sym typeface="Trebuchet MS"/>
              </a:rPr>
              <a:t>She will direct and guide you on the usage of the shared equipments. </a:t>
            </a:r>
            <a:endParaRPr i="1" sz="1700">
              <a:latin typeface="Trebuchet MS"/>
              <a:ea typeface="Trebuchet MS"/>
              <a:cs typeface="Trebuchet MS"/>
              <a:sym typeface="Trebuchet MS"/>
            </a:endParaRPr>
          </a:p>
          <a:p>
            <a:pPr indent="-336550" lvl="0" marL="457200" rtl="0" algn="just">
              <a:spcBef>
                <a:spcPts val="1000"/>
              </a:spcBef>
              <a:spcAft>
                <a:spcPts val="0"/>
              </a:spcAft>
              <a:buSzPts val="1700"/>
              <a:buFont typeface="Trebuchet MS"/>
              <a:buChar char="●"/>
            </a:pPr>
            <a:r>
              <a:rPr i="1" lang="en" sz="1700">
                <a:latin typeface="Trebuchet MS"/>
                <a:ea typeface="Trebuchet MS"/>
                <a:cs typeface="Trebuchet MS"/>
                <a:sym typeface="Trebuchet MS"/>
              </a:rPr>
              <a:t>The shared equipments are kept at a specific location on the shelf controlled by your mum. </a:t>
            </a:r>
            <a:endParaRPr i="1" sz="1700">
              <a:latin typeface="Trebuchet MS"/>
              <a:ea typeface="Trebuchet MS"/>
              <a:cs typeface="Trebuchet MS"/>
              <a:sym typeface="Trebuchet MS"/>
            </a:endParaRPr>
          </a:p>
          <a:p>
            <a:pPr indent="-336550" lvl="0" marL="457200" rtl="0" algn="just">
              <a:spcBef>
                <a:spcPts val="1000"/>
              </a:spcBef>
              <a:spcAft>
                <a:spcPts val="1000"/>
              </a:spcAft>
              <a:buSzPts val="1700"/>
              <a:buFont typeface="Trebuchet MS"/>
              <a:buChar char="●"/>
            </a:pPr>
            <a:r>
              <a:rPr i="1" lang="en" sz="1700">
                <a:latin typeface="Trebuchet MS"/>
                <a:ea typeface="Trebuchet MS"/>
                <a:cs typeface="Trebuchet MS"/>
                <a:sym typeface="Trebuchet MS"/>
              </a:rPr>
              <a:t>The food specific ingredients are kept in shelves managed by you. </a:t>
            </a:r>
            <a:endParaRPr i="1" sz="1700">
              <a:latin typeface="Trebuchet MS"/>
              <a:ea typeface="Trebuchet MS"/>
              <a:cs typeface="Trebuchet MS"/>
              <a:sym typeface="Trebuchet MS"/>
            </a:endParaRPr>
          </a:p>
        </p:txBody>
      </p:sp>
      <p:sp>
        <p:nvSpPr>
          <p:cNvPr id="252" name="Google Shape;252;p41"/>
          <p:cNvSpPr txBox="1"/>
          <p:nvPr/>
        </p:nvSpPr>
        <p:spPr>
          <a:xfrm>
            <a:off x="354450" y="4449325"/>
            <a:ext cx="8435100" cy="42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FF0000"/>
                </a:solidFill>
                <a:latin typeface="Trebuchet MS"/>
                <a:ea typeface="Trebuchet MS"/>
                <a:cs typeface="Trebuchet MS"/>
                <a:sym typeface="Trebuchet MS"/>
              </a:rPr>
              <a:t>* What could be the reason for this?</a:t>
            </a:r>
            <a:endParaRPr i="1">
              <a:solidFill>
                <a:srgbClr val="FF0000"/>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131100" y="94650"/>
            <a:ext cx="8881800" cy="58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What are the components of the software stack in a Food Delivery Business?</a:t>
            </a:r>
            <a:endParaRPr sz="2000">
              <a:latin typeface="Trebuchet MS"/>
              <a:ea typeface="Trebuchet MS"/>
              <a:cs typeface="Trebuchet MS"/>
              <a:sym typeface="Trebuchet MS"/>
            </a:endParaRPr>
          </a:p>
        </p:txBody>
      </p:sp>
      <p:sp>
        <p:nvSpPr>
          <p:cNvPr id="70" name="Google Shape;70;p15"/>
          <p:cNvSpPr txBox="1"/>
          <p:nvPr/>
        </p:nvSpPr>
        <p:spPr>
          <a:xfrm>
            <a:off x="6144850" y="2618675"/>
            <a:ext cx="30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1" name="Google Shape;71;p15"/>
          <p:cNvSpPr txBox="1"/>
          <p:nvPr/>
        </p:nvSpPr>
        <p:spPr>
          <a:xfrm>
            <a:off x="316150" y="597700"/>
            <a:ext cx="4666500" cy="4224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17500" lvl="0" marL="457200" rtl="0" algn="l">
              <a:lnSpc>
                <a:spcPct val="115000"/>
              </a:lnSpc>
              <a:spcBef>
                <a:spcPts val="0"/>
              </a:spcBef>
              <a:spcAft>
                <a:spcPts val="0"/>
              </a:spcAft>
              <a:buSzPts val="1400"/>
              <a:buChar char="-"/>
            </a:pPr>
            <a:r>
              <a:rPr lang="en"/>
              <a:t>Restaurant Listing</a:t>
            </a:r>
            <a:endParaRPr/>
          </a:p>
          <a:p>
            <a:pPr indent="-317500" lvl="0" marL="457200" rtl="0" algn="l">
              <a:lnSpc>
                <a:spcPct val="115000"/>
              </a:lnSpc>
              <a:spcBef>
                <a:spcPts val="0"/>
              </a:spcBef>
              <a:spcAft>
                <a:spcPts val="0"/>
              </a:spcAft>
              <a:buSzPts val="1400"/>
              <a:buChar char="-"/>
            </a:pPr>
            <a:r>
              <a:rPr lang="en"/>
              <a:t>Order Management System</a:t>
            </a:r>
            <a:endParaRPr/>
          </a:p>
          <a:p>
            <a:pPr indent="-317500" lvl="0" marL="457200" rtl="0" algn="l">
              <a:lnSpc>
                <a:spcPct val="115000"/>
              </a:lnSpc>
              <a:spcBef>
                <a:spcPts val="0"/>
              </a:spcBef>
              <a:spcAft>
                <a:spcPts val="0"/>
              </a:spcAft>
              <a:buSzPts val="1400"/>
              <a:buChar char="-"/>
            </a:pPr>
            <a:r>
              <a:rPr lang="en"/>
              <a:t>User Management </a:t>
            </a:r>
            <a:endParaRPr/>
          </a:p>
          <a:p>
            <a:pPr indent="-317500" lvl="0" marL="457200" rtl="0" algn="l">
              <a:lnSpc>
                <a:spcPct val="115000"/>
              </a:lnSpc>
              <a:spcBef>
                <a:spcPts val="0"/>
              </a:spcBef>
              <a:spcAft>
                <a:spcPts val="0"/>
              </a:spcAft>
              <a:buSzPts val="1400"/>
              <a:buChar char="-"/>
            </a:pPr>
            <a:r>
              <a:rPr lang="en"/>
              <a:t>Ratings &amp; Reviews</a:t>
            </a:r>
            <a:endParaRPr/>
          </a:p>
          <a:p>
            <a:pPr indent="-317500" lvl="0" marL="457200" rtl="0" algn="l">
              <a:lnSpc>
                <a:spcPct val="115000"/>
              </a:lnSpc>
              <a:spcBef>
                <a:spcPts val="0"/>
              </a:spcBef>
              <a:spcAft>
                <a:spcPts val="0"/>
              </a:spcAft>
              <a:buSzPts val="1400"/>
              <a:buChar char="-"/>
            </a:pPr>
            <a:r>
              <a:rPr lang="en"/>
              <a:t>Abuse Prevention</a:t>
            </a:r>
            <a:endParaRPr/>
          </a:p>
          <a:p>
            <a:pPr indent="-317500" lvl="0" marL="457200" rtl="0" algn="l">
              <a:lnSpc>
                <a:spcPct val="115000"/>
              </a:lnSpc>
              <a:spcBef>
                <a:spcPts val="0"/>
              </a:spcBef>
              <a:spcAft>
                <a:spcPts val="0"/>
              </a:spcAft>
              <a:buSzPts val="1400"/>
              <a:buChar char="-"/>
            </a:pPr>
            <a:r>
              <a:rPr lang="en"/>
              <a:t>Image Management (CDN)</a:t>
            </a:r>
            <a:endParaRPr/>
          </a:p>
          <a:p>
            <a:pPr indent="-317500" lvl="0" marL="457200" rtl="0" algn="l">
              <a:lnSpc>
                <a:spcPct val="115000"/>
              </a:lnSpc>
              <a:spcBef>
                <a:spcPts val="0"/>
              </a:spcBef>
              <a:spcAft>
                <a:spcPts val="0"/>
              </a:spcAft>
              <a:buSzPts val="1400"/>
              <a:buChar char="-"/>
            </a:pPr>
            <a:r>
              <a:rPr lang="en"/>
              <a:t>Payments Processing</a:t>
            </a:r>
            <a:endParaRPr/>
          </a:p>
          <a:p>
            <a:pPr indent="-317500" lvl="0" marL="457200" rtl="0" algn="l">
              <a:lnSpc>
                <a:spcPct val="115000"/>
              </a:lnSpc>
              <a:spcBef>
                <a:spcPts val="0"/>
              </a:spcBef>
              <a:spcAft>
                <a:spcPts val="0"/>
              </a:spcAft>
              <a:buSzPts val="1400"/>
              <a:buChar char="-"/>
            </a:pPr>
            <a:r>
              <a:rPr lang="en"/>
              <a:t>Order Tracking System</a:t>
            </a:r>
            <a:endParaRPr/>
          </a:p>
          <a:p>
            <a:pPr indent="-317500" lvl="0" marL="457200" rtl="0" algn="l">
              <a:lnSpc>
                <a:spcPct val="115000"/>
              </a:lnSpc>
              <a:spcBef>
                <a:spcPts val="0"/>
              </a:spcBef>
              <a:spcAft>
                <a:spcPts val="0"/>
              </a:spcAft>
              <a:buSzPts val="1400"/>
              <a:buChar char="-"/>
            </a:pPr>
            <a:r>
              <a:rPr lang="en"/>
              <a:t>Restaurant Management</a:t>
            </a:r>
            <a:endParaRPr/>
          </a:p>
          <a:p>
            <a:pPr indent="-317500" lvl="0" marL="457200" rtl="0" algn="l">
              <a:lnSpc>
                <a:spcPct val="115000"/>
              </a:lnSpc>
              <a:spcBef>
                <a:spcPts val="0"/>
              </a:spcBef>
              <a:spcAft>
                <a:spcPts val="0"/>
              </a:spcAft>
              <a:buSzPts val="1400"/>
              <a:buChar char="-"/>
            </a:pPr>
            <a:r>
              <a:rPr lang="en"/>
              <a:t>Delivery Tracking </a:t>
            </a:r>
            <a:endParaRPr/>
          </a:p>
          <a:p>
            <a:pPr indent="-317500" lvl="0" marL="457200" rtl="0" algn="l">
              <a:lnSpc>
                <a:spcPct val="115000"/>
              </a:lnSpc>
              <a:spcBef>
                <a:spcPts val="0"/>
              </a:spcBef>
              <a:spcAft>
                <a:spcPts val="0"/>
              </a:spcAft>
              <a:buSzPts val="1400"/>
              <a:buChar char="-"/>
            </a:pPr>
            <a:r>
              <a:rPr lang="en"/>
              <a:t>Delivery Partners Management</a:t>
            </a:r>
            <a:endParaRPr/>
          </a:p>
          <a:p>
            <a:pPr indent="-317500" lvl="0" marL="457200" rtl="0" algn="l">
              <a:lnSpc>
                <a:spcPct val="115000"/>
              </a:lnSpc>
              <a:spcBef>
                <a:spcPts val="0"/>
              </a:spcBef>
              <a:spcAft>
                <a:spcPts val="0"/>
              </a:spcAft>
              <a:buSzPts val="1400"/>
              <a:buChar char="-"/>
            </a:pPr>
            <a:r>
              <a:rPr lang="en"/>
              <a:t>Accounting for the Delivery Partners. </a:t>
            </a:r>
            <a:endParaRPr/>
          </a:p>
          <a:p>
            <a:pPr indent="-317500" lvl="0" marL="457200" rtl="0" algn="l">
              <a:lnSpc>
                <a:spcPct val="115000"/>
              </a:lnSpc>
              <a:spcBef>
                <a:spcPts val="0"/>
              </a:spcBef>
              <a:spcAft>
                <a:spcPts val="0"/>
              </a:spcAft>
              <a:buSzPts val="1400"/>
              <a:buChar char="-"/>
            </a:pPr>
            <a:r>
              <a:rPr lang="en"/>
              <a:t>Accounting for the Restaurants</a:t>
            </a:r>
            <a:endParaRPr/>
          </a:p>
          <a:p>
            <a:pPr indent="-317500" lvl="0" marL="457200" rtl="0" algn="l">
              <a:lnSpc>
                <a:spcPct val="115000"/>
              </a:lnSpc>
              <a:spcBef>
                <a:spcPts val="0"/>
              </a:spcBef>
              <a:spcAft>
                <a:spcPts val="0"/>
              </a:spcAft>
              <a:buSzPts val="1400"/>
              <a:buChar char="-"/>
            </a:pPr>
            <a:r>
              <a:rPr lang="en"/>
              <a:t>Table Booking System</a:t>
            </a:r>
            <a:endParaRPr/>
          </a:p>
          <a:p>
            <a:pPr indent="-317500" lvl="0" marL="457200" rtl="0" algn="l">
              <a:lnSpc>
                <a:spcPct val="115000"/>
              </a:lnSpc>
              <a:spcBef>
                <a:spcPts val="0"/>
              </a:spcBef>
              <a:spcAft>
                <a:spcPts val="0"/>
              </a:spcAft>
              <a:buSzPts val="1400"/>
              <a:buChar char="-"/>
            </a:pPr>
            <a:r>
              <a:rPr lang="en"/>
              <a:t>Communications (SMS/Push Notifications)</a:t>
            </a:r>
            <a:endParaRPr/>
          </a:p>
          <a:p>
            <a:pPr indent="-317500" lvl="0" marL="457200" rtl="0" algn="l">
              <a:lnSpc>
                <a:spcPct val="115000"/>
              </a:lnSpc>
              <a:spcBef>
                <a:spcPts val="0"/>
              </a:spcBef>
              <a:spcAft>
                <a:spcPts val="0"/>
              </a:spcAft>
              <a:buSzPts val="1400"/>
              <a:buChar char="-"/>
            </a:pPr>
            <a:r>
              <a:rPr lang="en"/>
              <a:t>And many more…..</a:t>
            </a:r>
            <a:endParaRPr/>
          </a:p>
        </p:txBody>
      </p:sp>
      <p:pic>
        <p:nvPicPr>
          <p:cNvPr id="72" name="Google Shape;72;p15"/>
          <p:cNvPicPr preferRelativeResize="0"/>
          <p:nvPr/>
        </p:nvPicPr>
        <p:blipFill>
          <a:blip r:embed="rId3">
            <a:alphaModFix/>
          </a:blip>
          <a:stretch>
            <a:fillRect/>
          </a:stretch>
        </p:blipFill>
        <p:spPr>
          <a:xfrm>
            <a:off x="4085550" y="924800"/>
            <a:ext cx="4892625" cy="2752100"/>
          </a:xfrm>
          <a:prstGeom prst="rect">
            <a:avLst/>
          </a:prstGeom>
          <a:noFill/>
          <a:ln>
            <a:noFill/>
          </a:ln>
        </p:spPr>
      </p:pic>
      <p:sp>
        <p:nvSpPr>
          <p:cNvPr id="73" name="Google Shape;73;p15"/>
          <p:cNvSpPr txBox="1"/>
          <p:nvPr/>
        </p:nvSpPr>
        <p:spPr>
          <a:xfrm>
            <a:off x="4418800" y="3772300"/>
            <a:ext cx="4432500" cy="52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a:solidFill>
                  <a:srgbClr val="1155CC"/>
                </a:solidFill>
                <a:latin typeface="Trebuchet MS"/>
                <a:ea typeface="Trebuchet MS"/>
                <a:cs typeface="Trebuchet MS"/>
                <a:sym typeface="Trebuchet MS"/>
              </a:rPr>
              <a:t>It’s a Symphony of Software Modules! </a:t>
            </a:r>
            <a:endParaRPr b="1" i="1" sz="1800">
              <a:solidFill>
                <a:srgbClr val="1155CC"/>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nvSpPr>
        <p:spPr>
          <a:xfrm>
            <a:off x="165500" y="790225"/>
            <a:ext cx="4256700" cy="3536100"/>
          </a:xfrm>
          <a:prstGeom prst="rect">
            <a:avLst/>
          </a:prstGeom>
          <a:solidFill>
            <a:srgbClr val="FCE5CD"/>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Trebuchet MS"/>
              <a:ea typeface="Trebuchet MS"/>
              <a:cs typeface="Trebuchet MS"/>
              <a:sym typeface="Trebuchet MS"/>
            </a:endParaRPr>
          </a:p>
          <a:p>
            <a:pPr indent="0" lvl="0" marL="0" rtl="0" algn="l">
              <a:spcBef>
                <a:spcPts val="0"/>
              </a:spcBef>
              <a:spcAft>
                <a:spcPts val="0"/>
              </a:spcAft>
              <a:buNone/>
            </a:pPr>
            <a:r>
              <a:t/>
            </a:r>
            <a:endParaRPr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Take packet(s) of Maggi, and a bowl.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Gather a Washed Pan, Spoon, Induction Stove, Water.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Water to the Pan.</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Heat the water for 30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the Maggi Masala and stir it with the spoon.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Let the water and masala boil for 20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Break the Maggi cake into two.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to the pan.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Stir the Maggi every few seconds.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Keep heating until the water has evaporated and the noodles have softened up.</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Turn off the induction Stove. </a:t>
            </a:r>
            <a:endParaRPr i="1" sz="1300">
              <a:latin typeface="Trebuchet MS"/>
              <a:ea typeface="Trebuchet MS"/>
              <a:cs typeface="Trebuchet MS"/>
              <a:sym typeface="Trebuchet MS"/>
            </a:endParaRPr>
          </a:p>
          <a:p>
            <a:pPr indent="-139700" lvl="0" marL="28575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Pour the Maggi into a bowl, and eat. </a:t>
            </a:r>
            <a:endParaRPr i="1" sz="1300">
              <a:latin typeface="Trebuchet MS"/>
              <a:ea typeface="Trebuchet MS"/>
              <a:cs typeface="Trebuchet MS"/>
              <a:sym typeface="Trebuchet MS"/>
            </a:endParaRPr>
          </a:p>
        </p:txBody>
      </p:sp>
      <p:sp>
        <p:nvSpPr>
          <p:cNvPr id="258" name="Google Shape;258;p42"/>
          <p:cNvSpPr txBox="1"/>
          <p:nvPr/>
        </p:nvSpPr>
        <p:spPr>
          <a:xfrm>
            <a:off x="117225" y="134975"/>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Sample Programs for Cooking Maggi &amp; Brewing Coffee.</a:t>
            </a:r>
            <a:endParaRPr i="1" sz="2000">
              <a:latin typeface="Trebuchet MS"/>
              <a:ea typeface="Trebuchet MS"/>
              <a:cs typeface="Trebuchet MS"/>
              <a:sym typeface="Trebuchet MS"/>
            </a:endParaRPr>
          </a:p>
        </p:txBody>
      </p:sp>
      <p:sp>
        <p:nvSpPr>
          <p:cNvPr id="259" name="Google Shape;259;p42"/>
          <p:cNvSpPr txBox="1"/>
          <p:nvPr/>
        </p:nvSpPr>
        <p:spPr>
          <a:xfrm>
            <a:off x="4691475" y="790225"/>
            <a:ext cx="4256700" cy="3536100"/>
          </a:xfrm>
          <a:prstGeom prst="rect">
            <a:avLst/>
          </a:prstGeom>
          <a:solidFill>
            <a:srgbClr val="D9EAD3"/>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Trebuchet MS"/>
              <a:ea typeface="Trebuchet MS"/>
              <a:cs typeface="Trebuchet MS"/>
              <a:sym typeface="Trebuchet MS"/>
            </a:endParaRPr>
          </a:p>
          <a:p>
            <a:pPr indent="0" lvl="0" marL="0" rtl="0" algn="l">
              <a:spcBef>
                <a:spcPts val="0"/>
              </a:spcBef>
              <a:spcAft>
                <a:spcPts val="0"/>
              </a:spcAft>
              <a:buNone/>
            </a:pPr>
            <a:r>
              <a:t/>
            </a:r>
            <a:endParaRPr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Take the coffee beans, the Percolator Pot, a coffee mug, and creamer.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 Gather the Spoon, Induction Stove, the Water.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the beans with a Spoon to the Percolator Pot.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Water to the Pot.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Close the Pot and put it on the Induction Stove.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Heat the Percolator Pot for 5 mins until it starts steaming.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Steam for 2 more mins.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Turn off the Induction Stove.</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Pour the coffee from the Percolator Pot into the Coffee Mug. </a:t>
            </a:r>
            <a:endParaRPr i="1" sz="1300">
              <a:latin typeface="Trebuchet MS"/>
              <a:ea typeface="Trebuchet MS"/>
              <a:cs typeface="Trebuchet MS"/>
              <a:sym typeface="Trebuchet MS"/>
            </a:endParaRPr>
          </a:p>
          <a:p>
            <a:pPr indent="-196850" lvl="0" marL="342900" rtl="0" algn="l">
              <a:spcBef>
                <a:spcPts val="0"/>
              </a:spcBef>
              <a:spcAft>
                <a:spcPts val="0"/>
              </a:spcAft>
              <a:buSzPts val="1300"/>
              <a:buFont typeface="Trebuchet MS"/>
              <a:buAutoNum type="arabicPeriod"/>
            </a:pPr>
            <a:r>
              <a:rPr i="1" lang="en" sz="1300">
                <a:latin typeface="Trebuchet MS"/>
                <a:ea typeface="Trebuchet MS"/>
                <a:cs typeface="Trebuchet MS"/>
                <a:sym typeface="Trebuchet MS"/>
              </a:rPr>
              <a:t>Add Creamer, and drink the coffee. </a:t>
            </a:r>
            <a:endParaRPr i="1" sz="1300">
              <a:latin typeface="Trebuchet MS"/>
              <a:ea typeface="Trebuchet MS"/>
              <a:cs typeface="Trebuchet MS"/>
              <a:sym typeface="Trebuchet MS"/>
            </a:endParaRPr>
          </a:p>
        </p:txBody>
      </p:sp>
      <p:sp>
        <p:nvSpPr>
          <p:cNvPr id="260" name="Google Shape;260;p42"/>
          <p:cNvSpPr txBox="1"/>
          <p:nvPr/>
        </p:nvSpPr>
        <p:spPr>
          <a:xfrm>
            <a:off x="258500" y="4572200"/>
            <a:ext cx="8628000" cy="298500"/>
          </a:xfrm>
          <a:prstGeom prst="rect">
            <a:avLst/>
          </a:prstGeom>
          <a:solidFill>
            <a:srgbClr val="FFFFFF"/>
          </a:solidFill>
          <a:ln cap="flat" cmpd="sng" w="9525">
            <a:solidFill>
              <a:srgbClr val="FFFFFF"/>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u="sng">
                <a:solidFill>
                  <a:srgbClr val="202124"/>
                </a:solidFill>
                <a:latin typeface="Trebuchet MS"/>
                <a:ea typeface="Trebuchet MS"/>
                <a:cs typeface="Trebuchet MS"/>
                <a:sym typeface="Trebuchet MS"/>
                <a:hlinkClick r:id="rId3">
                  <a:extLst>
                    <a:ext uri="{A12FA001-AC4F-418D-AE19-62706E023703}">
                      <ahyp:hlinkClr val="tx"/>
                    </a:ext>
                  </a:extLst>
                </a:hlinkClick>
              </a:rPr>
              <a:t>* These instructions are nowhere close to a machine understandable procedure. </a:t>
            </a:r>
            <a:endParaRPr i="1" u="sng">
              <a:solidFill>
                <a:srgbClr val="202124"/>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nvSpPr>
        <p:spPr>
          <a:xfrm>
            <a:off x="165500" y="790225"/>
            <a:ext cx="3919800" cy="2719800"/>
          </a:xfrm>
          <a:prstGeom prst="rect">
            <a:avLst/>
          </a:prstGeom>
          <a:solidFill>
            <a:srgbClr val="FCE5CD"/>
          </a:solidFill>
          <a:ln cap="flat" cmpd="sng" w="9525">
            <a:solidFill>
              <a:srgbClr val="0000FF"/>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Take packet(s) of Maggi, and a bowl. </a:t>
            </a:r>
            <a:endParaRPr i="1" sz="11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Gather a Washed Pan, Spoon, Induction Stove, Water. </a:t>
            </a:r>
            <a:endParaRPr i="1" sz="11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Add Water to the Pan.</a:t>
            </a:r>
            <a:endParaRPr i="1" sz="11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Heat the water for 30 seconds. </a:t>
            </a:r>
            <a:endParaRPr i="1" sz="11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Add the Maggi Masala and stir it with the spoon. </a:t>
            </a:r>
            <a:endParaRPr i="1" sz="11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Let the water and masala boil for 20 seconds. </a:t>
            </a:r>
            <a:endParaRPr i="1" sz="11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Break the Maggi cake into two. </a:t>
            </a:r>
            <a:endParaRPr i="1" sz="11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Add to the pan. </a:t>
            </a:r>
            <a:endParaRPr i="1" sz="11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Stir the Maggi every few seconds. </a:t>
            </a:r>
            <a:endParaRPr i="1" sz="11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Keep heating until the water has evaporated and the noodles have softened up.</a:t>
            </a:r>
            <a:endParaRPr i="1" sz="11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Turn off the induction Stove. </a:t>
            </a:r>
            <a:endParaRPr i="1" sz="1100">
              <a:latin typeface="Trebuchet MS"/>
              <a:ea typeface="Trebuchet MS"/>
              <a:cs typeface="Trebuchet MS"/>
              <a:sym typeface="Trebuchet MS"/>
            </a:endParaRPr>
          </a:p>
          <a:p>
            <a:pPr indent="-127000" lvl="0" marL="285750" rtl="0" algn="l">
              <a:spcBef>
                <a:spcPts val="0"/>
              </a:spcBef>
              <a:spcAft>
                <a:spcPts val="0"/>
              </a:spcAft>
              <a:buSzPts val="1100"/>
              <a:buFont typeface="Trebuchet MS"/>
              <a:buAutoNum type="arabicPeriod"/>
            </a:pPr>
            <a:r>
              <a:rPr i="1" lang="en" sz="1100">
                <a:latin typeface="Trebuchet MS"/>
                <a:ea typeface="Trebuchet MS"/>
                <a:cs typeface="Trebuchet MS"/>
                <a:sym typeface="Trebuchet MS"/>
              </a:rPr>
              <a:t>Pour the Maggi into a bowl, and eat. </a:t>
            </a:r>
            <a:endParaRPr i="1" sz="1100">
              <a:latin typeface="Trebuchet MS"/>
              <a:ea typeface="Trebuchet MS"/>
              <a:cs typeface="Trebuchet MS"/>
              <a:sym typeface="Trebuchet MS"/>
            </a:endParaRPr>
          </a:p>
        </p:txBody>
      </p:sp>
      <p:sp>
        <p:nvSpPr>
          <p:cNvPr id="266" name="Google Shape;266;p43"/>
          <p:cNvSpPr/>
          <p:nvPr/>
        </p:nvSpPr>
        <p:spPr>
          <a:xfrm rot="-780003">
            <a:off x="4022293" y="555599"/>
            <a:ext cx="949537" cy="395955"/>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7" name="Google Shape;267;p43"/>
          <p:cNvSpPr txBox="1"/>
          <p:nvPr/>
        </p:nvSpPr>
        <p:spPr>
          <a:xfrm>
            <a:off x="5076500" y="986700"/>
            <a:ext cx="3844500" cy="544200"/>
          </a:xfrm>
          <a:prstGeom prst="rect">
            <a:avLst/>
          </a:prstGeom>
          <a:solidFill>
            <a:srgbClr val="EAD1DC"/>
          </a:solid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Trebuchet MS"/>
                <a:ea typeface="Trebuchet MS"/>
                <a:cs typeface="Trebuchet MS"/>
                <a:sym typeface="Trebuchet MS"/>
              </a:rPr>
              <a:t>Assigned System Resources:</a:t>
            </a:r>
            <a:r>
              <a:rPr lang="en">
                <a:latin typeface="Trebuchet MS"/>
                <a:ea typeface="Trebuchet MS"/>
                <a:cs typeface="Trebuchet MS"/>
                <a:sym typeface="Trebuchet MS"/>
              </a:rPr>
              <a:t> </a:t>
            </a:r>
            <a:r>
              <a:rPr lang="en" sz="1300">
                <a:solidFill>
                  <a:srgbClr val="FF0000"/>
                </a:solidFill>
                <a:latin typeface="Trebuchet MS"/>
                <a:ea typeface="Trebuchet MS"/>
                <a:cs typeface="Trebuchet MS"/>
                <a:sym typeface="Trebuchet MS"/>
              </a:rPr>
              <a:t>the Induction Stove, Pan, Water Jar, Spoon.</a:t>
            </a:r>
            <a:r>
              <a:rPr lang="en" sz="1300">
                <a:latin typeface="Trebuchet MS"/>
                <a:ea typeface="Trebuchet MS"/>
                <a:cs typeface="Trebuchet MS"/>
                <a:sym typeface="Trebuchet MS"/>
              </a:rPr>
              <a:t> </a:t>
            </a:r>
            <a:endParaRPr sz="1300">
              <a:latin typeface="Trebuchet MS"/>
              <a:ea typeface="Trebuchet MS"/>
              <a:cs typeface="Trebuchet MS"/>
              <a:sym typeface="Trebuchet MS"/>
            </a:endParaRPr>
          </a:p>
        </p:txBody>
      </p:sp>
      <p:sp>
        <p:nvSpPr>
          <p:cNvPr id="268" name="Google Shape;268;p43"/>
          <p:cNvSpPr/>
          <p:nvPr/>
        </p:nvSpPr>
        <p:spPr>
          <a:xfrm rot="-4345">
            <a:off x="4106141" y="1875634"/>
            <a:ext cx="949501" cy="3960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43"/>
          <p:cNvSpPr txBox="1"/>
          <p:nvPr/>
        </p:nvSpPr>
        <p:spPr>
          <a:xfrm>
            <a:off x="4971875" y="246025"/>
            <a:ext cx="3844500" cy="544200"/>
          </a:xfrm>
          <a:prstGeom prst="rect">
            <a:avLst/>
          </a:prstGeom>
          <a:solidFill>
            <a:srgbClr val="EAD1DC"/>
          </a:solid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Trebuchet MS"/>
                <a:ea typeface="Trebuchet MS"/>
                <a:cs typeface="Trebuchet MS"/>
                <a:sym typeface="Trebuchet MS"/>
              </a:rPr>
              <a:t>Program Code: </a:t>
            </a:r>
            <a:r>
              <a:rPr lang="en" sz="1300">
                <a:solidFill>
                  <a:srgbClr val="FF0000"/>
                </a:solidFill>
                <a:latin typeface="Trebuchet MS"/>
                <a:ea typeface="Trebuchet MS"/>
                <a:cs typeface="Trebuchet MS"/>
                <a:sym typeface="Trebuchet MS"/>
              </a:rPr>
              <a:t>the executable binary format of the program. </a:t>
            </a:r>
            <a:endParaRPr sz="1300">
              <a:solidFill>
                <a:srgbClr val="FF0000"/>
              </a:solidFill>
              <a:latin typeface="Trebuchet MS"/>
              <a:ea typeface="Trebuchet MS"/>
              <a:cs typeface="Trebuchet MS"/>
              <a:sym typeface="Trebuchet MS"/>
            </a:endParaRPr>
          </a:p>
        </p:txBody>
      </p:sp>
      <p:sp>
        <p:nvSpPr>
          <p:cNvPr id="270" name="Google Shape;270;p43"/>
          <p:cNvSpPr/>
          <p:nvPr/>
        </p:nvSpPr>
        <p:spPr>
          <a:xfrm rot="-1086">
            <a:off x="4106139" y="1192447"/>
            <a:ext cx="949500" cy="3960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43"/>
          <p:cNvSpPr txBox="1"/>
          <p:nvPr/>
        </p:nvSpPr>
        <p:spPr>
          <a:xfrm>
            <a:off x="5076475" y="1801525"/>
            <a:ext cx="3844500" cy="782100"/>
          </a:xfrm>
          <a:prstGeom prst="rect">
            <a:avLst/>
          </a:prstGeom>
          <a:solidFill>
            <a:srgbClr val="EAD1DC"/>
          </a:solid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Trebuchet MS"/>
                <a:ea typeface="Trebuchet MS"/>
                <a:cs typeface="Trebuchet MS"/>
                <a:sym typeface="Trebuchet MS"/>
              </a:rPr>
              <a:t>Data Structures to initiate</a:t>
            </a:r>
            <a:r>
              <a:rPr b="1" lang="en">
                <a:solidFill>
                  <a:srgbClr val="FF0000"/>
                </a:solidFill>
                <a:latin typeface="Trebuchet MS"/>
                <a:ea typeface="Trebuchet MS"/>
                <a:cs typeface="Trebuchet MS"/>
                <a:sym typeface="Trebuchet MS"/>
              </a:rPr>
              <a:t>:</a:t>
            </a:r>
            <a:r>
              <a:rPr lang="en">
                <a:latin typeface="Trebuchet MS"/>
                <a:ea typeface="Trebuchet MS"/>
                <a:cs typeface="Trebuchet MS"/>
                <a:sym typeface="Trebuchet MS"/>
              </a:rPr>
              <a:t> </a:t>
            </a:r>
            <a:r>
              <a:rPr lang="en" sz="1300">
                <a:solidFill>
                  <a:srgbClr val="FF0000"/>
                </a:solidFill>
                <a:latin typeface="Trebuchet MS"/>
                <a:ea typeface="Trebuchet MS"/>
                <a:cs typeface="Trebuchet MS"/>
                <a:sym typeface="Trebuchet MS"/>
              </a:rPr>
              <a:t>Gathering the shared resources, and collecting the ingredients is basic ground work. </a:t>
            </a:r>
            <a:endParaRPr sz="1300">
              <a:solidFill>
                <a:srgbClr val="FF0000"/>
              </a:solidFill>
              <a:latin typeface="Trebuchet MS"/>
              <a:ea typeface="Trebuchet MS"/>
              <a:cs typeface="Trebuchet MS"/>
              <a:sym typeface="Trebuchet MS"/>
            </a:endParaRPr>
          </a:p>
        </p:txBody>
      </p:sp>
      <p:sp>
        <p:nvSpPr>
          <p:cNvPr id="272" name="Google Shape;272;p43"/>
          <p:cNvSpPr/>
          <p:nvPr/>
        </p:nvSpPr>
        <p:spPr>
          <a:xfrm rot="1245180">
            <a:off x="4097105" y="2823330"/>
            <a:ext cx="949935" cy="39593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43"/>
          <p:cNvSpPr txBox="1"/>
          <p:nvPr/>
        </p:nvSpPr>
        <p:spPr>
          <a:xfrm>
            <a:off x="5058750" y="2823100"/>
            <a:ext cx="3844500" cy="1042500"/>
          </a:xfrm>
          <a:prstGeom prst="rect">
            <a:avLst/>
          </a:prstGeom>
          <a:solidFill>
            <a:srgbClr val="EAD1DC"/>
          </a:solid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Trebuchet MS"/>
                <a:ea typeface="Trebuchet MS"/>
                <a:cs typeface="Trebuchet MS"/>
                <a:sym typeface="Trebuchet MS"/>
              </a:rPr>
              <a:t>Physical and Logical Access Permissions: </a:t>
            </a:r>
            <a:endParaRPr b="1" sz="1200">
              <a:solidFill>
                <a:srgbClr val="FF0000"/>
              </a:solidFill>
              <a:latin typeface="Trebuchet MS"/>
              <a:ea typeface="Trebuchet MS"/>
              <a:cs typeface="Trebuchet MS"/>
              <a:sym typeface="Trebuchet MS"/>
            </a:endParaRPr>
          </a:p>
          <a:p>
            <a:pPr indent="-190500" lvl="0" marL="342900" rtl="0" algn="l">
              <a:spcBef>
                <a:spcPts val="0"/>
              </a:spcBef>
              <a:spcAft>
                <a:spcPts val="0"/>
              </a:spcAft>
              <a:buClr>
                <a:srgbClr val="FF0000"/>
              </a:buClr>
              <a:buSzPts val="1200"/>
              <a:buFont typeface="Trebuchet MS"/>
              <a:buAutoNum type="arabicPeriod"/>
            </a:pPr>
            <a:r>
              <a:rPr lang="en" sz="1200">
                <a:solidFill>
                  <a:srgbClr val="FF0000"/>
                </a:solidFill>
                <a:latin typeface="Trebuchet MS"/>
                <a:ea typeface="Trebuchet MS"/>
                <a:cs typeface="Trebuchet MS"/>
                <a:sym typeface="Trebuchet MS"/>
              </a:rPr>
              <a:t>Physical Permissions: Access to the Shelf. </a:t>
            </a:r>
            <a:endParaRPr sz="1200">
              <a:solidFill>
                <a:srgbClr val="FF0000"/>
              </a:solidFill>
              <a:latin typeface="Trebuchet MS"/>
              <a:ea typeface="Trebuchet MS"/>
              <a:cs typeface="Trebuchet MS"/>
              <a:sym typeface="Trebuchet MS"/>
            </a:endParaRPr>
          </a:p>
          <a:p>
            <a:pPr indent="-190500" lvl="0" marL="342900" rtl="0" algn="l">
              <a:spcBef>
                <a:spcPts val="0"/>
              </a:spcBef>
              <a:spcAft>
                <a:spcPts val="0"/>
              </a:spcAft>
              <a:buClr>
                <a:srgbClr val="FF0000"/>
              </a:buClr>
              <a:buSzPts val="1200"/>
              <a:buFont typeface="Trebuchet MS"/>
              <a:buAutoNum type="arabicPeriod"/>
            </a:pPr>
            <a:r>
              <a:rPr lang="en" sz="1200">
                <a:solidFill>
                  <a:srgbClr val="FF0000"/>
                </a:solidFill>
                <a:latin typeface="Trebuchet MS"/>
                <a:ea typeface="Trebuchet MS"/>
                <a:cs typeface="Trebuchet MS"/>
                <a:sym typeface="Trebuchet MS"/>
              </a:rPr>
              <a:t>Logical Permissions: If your sibling is under 15 years, she may not be allowed to access the stove. </a:t>
            </a:r>
            <a:endParaRPr sz="1200">
              <a:solidFill>
                <a:srgbClr val="FF0000"/>
              </a:solidFill>
              <a:latin typeface="Trebuchet MS"/>
              <a:ea typeface="Trebuchet MS"/>
              <a:cs typeface="Trebuchet MS"/>
              <a:sym typeface="Trebuchet MS"/>
            </a:endParaRPr>
          </a:p>
        </p:txBody>
      </p:sp>
      <p:sp>
        <p:nvSpPr>
          <p:cNvPr id="274" name="Google Shape;274;p43"/>
          <p:cNvSpPr txBox="1"/>
          <p:nvPr/>
        </p:nvSpPr>
        <p:spPr>
          <a:xfrm>
            <a:off x="5076500" y="4092275"/>
            <a:ext cx="3844500" cy="918900"/>
          </a:xfrm>
          <a:prstGeom prst="rect">
            <a:avLst/>
          </a:prstGeom>
          <a:solidFill>
            <a:srgbClr val="EAD1DC"/>
          </a:solidFill>
          <a:ln cap="flat" cmpd="sng" w="9525">
            <a:solidFill>
              <a:srgbClr val="000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Trebuchet MS"/>
                <a:ea typeface="Trebuchet MS"/>
                <a:cs typeface="Trebuchet MS"/>
                <a:sym typeface="Trebuchet MS"/>
              </a:rPr>
              <a:t>Control and Coordination Activities:</a:t>
            </a:r>
            <a:endParaRPr b="1" sz="1200">
              <a:solidFill>
                <a:srgbClr val="FF0000"/>
              </a:solidFill>
              <a:latin typeface="Trebuchet MS"/>
              <a:ea typeface="Trebuchet MS"/>
              <a:cs typeface="Trebuchet MS"/>
              <a:sym typeface="Trebuchet MS"/>
            </a:endParaRPr>
          </a:p>
          <a:p>
            <a:pPr indent="0" lvl="0" marL="0" rtl="0" algn="l">
              <a:spcBef>
                <a:spcPts val="0"/>
              </a:spcBef>
              <a:spcAft>
                <a:spcPts val="0"/>
              </a:spcAft>
              <a:buNone/>
            </a:pPr>
            <a:r>
              <a:rPr lang="en" sz="1200">
                <a:solidFill>
                  <a:srgbClr val="FF0000"/>
                </a:solidFill>
                <a:latin typeface="Trebuchet MS"/>
                <a:ea typeface="Trebuchet MS"/>
                <a:cs typeface="Trebuchet MS"/>
                <a:sym typeface="Trebuchet MS"/>
              </a:rPr>
              <a:t>Since you and your sibling can’t communicate, your mum is controlling the access, and coordinating the use of the shared resources. </a:t>
            </a:r>
            <a:endParaRPr sz="1200">
              <a:solidFill>
                <a:srgbClr val="FF0000"/>
              </a:solidFill>
              <a:latin typeface="Trebuchet MS"/>
              <a:ea typeface="Trebuchet MS"/>
              <a:cs typeface="Trebuchet MS"/>
              <a:sym typeface="Trebuchet MS"/>
            </a:endParaRPr>
          </a:p>
        </p:txBody>
      </p:sp>
      <p:sp>
        <p:nvSpPr>
          <p:cNvPr id="275" name="Google Shape;275;p43"/>
          <p:cNvSpPr/>
          <p:nvPr/>
        </p:nvSpPr>
        <p:spPr>
          <a:xfrm rot="1803977">
            <a:off x="3817118" y="3671041"/>
            <a:ext cx="1359876" cy="395851"/>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4"/>
          <p:cNvSpPr txBox="1"/>
          <p:nvPr/>
        </p:nvSpPr>
        <p:spPr>
          <a:xfrm>
            <a:off x="365400" y="2029875"/>
            <a:ext cx="8413200" cy="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latin typeface="Trebuchet MS"/>
                <a:ea typeface="Trebuchet MS"/>
                <a:cs typeface="Trebuchet MS"/>
                <a:sym typeface="Trebuchet MS"/>
              </a:rPr>
              <a:t>How do so many processes execute on a limited number of processors?</a:t>
            </a:r>
            <a:endParaRPr i="1" sz="2000">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365400" y="2029875"/>
            <a:ext cx="8413200" cy="4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000">
                <a:solidFill>
                  <a:srgbClr val="CC0000"/>
                </a:solidFill>
                <a:latin typeface="Trebuchet MS"/>
                <a:ea typeface="Trebuchet MS"/>
                <a:cs typeface="Trebuchet MS"/>
                <a:sym typeface="Trebuchet MS"/>
              </a:rPr>
              <a:t>Concurrency</a:t>
            </a:r>
            <a:r>
              <a:rPr i="1" lang="en" sz="2000">
                <a:latin typeface="Trebuchet MS"/>
                <a:ea typeface="Trebuchet MS"/>
                <a:cs typeface="Trebuchet MS"/>
                <a:sym typeface="Trebuchet MS"/>
              </a:rPr>
              <a:t> vs </a:t>
            </a:r>
            <a:r>
              <a:rPr b="1" i="1" lang="en" sz="2000">
                <a:solidFill>
                  <a:srgbClr val="CC0000"/>
                </a:solidFill>
                <a:latin typeface="Trebuchet MS"/>
                <a:ea typeface="Trebuchet MS"/>
                <a:cs typeface="Trebuchet MS"/>
                <a:sym typeface="Trebuchet MS"/>
              </a:rPr>
              <a:t>Parallelism</a:t>
            </a:r>
            <a:endParaRPr b="1" i="1" sz="2000">
              <a:solidFill>
                <a:srgbClr val="CC0000"/>
              </a:solidFill>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nvSpPr>
        <p:spPr>
          <a:xfrm>
            <a:off x="242525" y="186650"/>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000">
                <a:solidFill>
                  <a:srgbClr val="CC0000"/>
                </a:solidFill>
                <a:latin typeface="Trebuchet MS"/>
                <a:ea typeface="Trebuchet MS"/>
                <a:cs typeface="Trebuchet MS"/>
                <a:sym typeface="Trebuchet MS"/>
              </a:rPr>
              <a:t>Concurrency</a:t>
            </a:r>
            <a:r>
              <a:rPr i="1" lang="en" sz="2000">
                <a:latin typeface="Trebuchet MS"/>
                <a:ea typeface="Trebuchet MS"/>
                <a:cs typeface="Trebuchet MS"/>
                <a:sym typeface="Trebuchet MS"/>
              </a:rPr>
              <a:t> vs </a:t>
            </a:r>
            <a:r>
              <a:rPr b="1" i="1" lang="en" sz="2000">
                <a:solidFill>
                  <a:srgbClr val="CC0000"/>
                </a:solidFill>
                <a:latin typeface="Trebuchet MS"/>
                <a:ea typeface="Trebuchet MS"/>
                <a:cs typeface="Trebuchet MS"/>
                <a:sym typeface="Trebuchet MS"/>
              </a:rPr>
              <a:t>Parallelism</a:t>
            </a:r>
            <a:endParaRPr b="1" i="1" sz="2000">
              <a:solidFill>
                <a:srgbClr val="CC0000"/>
              </a:solidFill>
              <a:latin typeface="Trebuchet MS"/>
              <a:ea typeface="Trebuchet MS"/>
              <a:cs typeface="Trebuchet MS"/>
              <a:sym typeface="Trebuchet MS"/>
            </a:endParaRPr>
          </a:p>
        </p:txBody>
      </p:sp>
      <p:pic>
        <p:nvPicPr>
          <p:cNvPr id="291" name="Google Shape;291;p46"/>
          <p:cNvPicPr preferRelativeResize="0"/>
          <p:nvPr/>
        </p:nvPicPr>
        <p:blipFill>
          <a:blip r:embed="rId3">
            <a:alphaModFix/>
          </a:blip>
          <a:stretch>
            <a:fillRect/>
          </a:stretch>
        </p:blipFill>
        <p:spPr>
          <a:xfrm>
            <a:off x="2294075" y="1038925"/>
            <a:ext cx="3895725" cy="3476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7"/>
          <p:cNvSpPr txBox="1"/>
          <p:nvPr/>
        </p:nvSpPr>
        <p:spPr>
          <a:xfrm>
            <a:off x="181075" y="133975"/>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000">
                <a:solidFill>
                  <a:srgbClr val="CC0000"/>
                </a:solidFill>
                <a:latin typeface="Trebuchet MS"/>
                <a:ea typeface="Trebuchet MS"/>
                <a:cs typeface="Trebuchet MS"/>
                <a:sym typeface="Trebuchet MS"/>
              </a:rPr>
              <a:t>Concurrency</a:t>
            </a:r>
            <a:r>
              <a:rPr i="1" lang="en" sz="2000">
                <a:latin typeface="Trebuchet MS"/>
                <a:ea typeface="Trebuchet MS"/>
                <a:cs typeface="Trebuchet MS"/>
                <a:sym typeface="Trebuchet MS"/>
              </a:rPr>
              <a:t> vs </a:t>
            </a:r>
            <a:r>
              <a:rPr b="1" i="1" lang="en" sz="2000">
                <a:solidFill>
                  <a:srgbClr val="CC0000"/>
                </a:solidFill>
                <a:latin typeface="Trebuchet MS"/>
                <a:ea typeface="Trebuchet MS"/>
                <a:cs typeface="Trebuchet MS"/>
                <a:sym typeface="Trebuchet MS"/>
              </a:rPr>
              <a:t>Parallelism</a:t>
            </a:r>
            <a:endParaRPr b="1" i="1" sz="2000">
              <a:solidFill>
                <a:srgbClr val="CC0000"/>
              </a:solidFill>
              <a:latin typeface="Trebuchet MS"/>
              <a:ea typeface="Trebuchet MS"/>
              <a:cs typeface="Trebuchet MS"/>
              <a:sym typeface="Trebuchet MS"/>
            </a:endParaRPr>
          </a:p>
        </p:txBody>
      </p:sp>
      <p:sp>
        <p:nvSpPr>
          <p:cNvPr id="297" name="Google Shape;297;p47"/>
          <p:cNvSpPr txBox="1"/>
          <p:nvPr/>
        </p:nvSpPr>
        <p:spPr>
          <a:xfrm>
            <a:off x="297475" y="3782250"/>
            <a:ext cx="8180400" cy="12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500">
                <a:solidFill>
                  <a:schemeClr val="dk1"/>
                </a:solidFill>
                <a:highlight>
                  <a:srgbClr val="FFFFFF"/>
                </a:highlight>
                <a:latin typeface="Trebuchet MS"/>
                <a:ea typeface="Trebuchet MS"/>
                <a:cs typeface="Trebuchet MS"/>
                <a:sym typeface="Trebuchet MS"/>
              </a:rPr>
              <a:t>Concurrency is about </a:t>
            </a:r>
            <a:r>
              <a:rPr i="1" lang="en" sz="1500" u="sng">
                <a:solidFill>
                  <a:srgbClr val="FF0000"/>
                </a:solidFill>
                <a:highlight>
                  <a:srgbClr val="FFFFFF"/>
                </a:highlight>
                <a:latin typeface="Trebuchet MS"/>
                <a:ea typeface="Trebuchet MS"/>
                <a:cs typeface="Trebuchet MS"/>
                <a:sym typeface="Trebuchet MS"/>
              </a:rPr>
              <a:t>dealing with lots of things at once</a:t>
            </a:r>
            <a:r>
              <a:rPr i="1" lang="en" sz="1500">
                <a:solidFill>
                  <a:schemeClr val="dk1"/>
                </a:solidFill>
                <a:highlight>
                  <a:srgbClr val="FFFFFF"/>
                </a:highlight>
                <a:latin typeface="Trebuchet MS"/>
                <a:ea typeface="Trebuchet MS"/>
                <a:cs typeface="Trebuchet MS"/>
                <a:sym typeface="Trebuchet MS"/>
              </a:rPr>
              <a:t>. Parallelism is about </a:t>
            </a:r>
            <a:r>
              <a:rPr i="1" lang="en" sz="1500" u="sng">
                <a:solidFill>
                  <a:srgbClr val="FF0000"/>
                </a:solidFill>
                <a:highlight>
                  <a:srgbClr val="FFFFFF"/>
                </a:highlight>
                <a:latin typeface="Trebuchet MS"/>
                <a:ea typeface="Trebuchet MS"/>
                <a:cs typeface="Trebuchet MS"/>
                <a:sym typeface="Trebuchet MS"/>
              </a:rPr>
              <a:t>doing lots of things at once</a:t>
            </a:r>
            <a:r>
              <a:rPr i="1" lang="en" sz="1500">
                <a:solidFill>
                  <a:schemeClr val="dk1"/>
                </a:solidFill>
                <a:highlight>
                  <a:srgbClr val="FFFFFF"/>
                </a:highlight>
                <a:latin typeface="Trebuchet MS"/>
                <a:ea typeface="Trebuchet MS"/>
                <a:cs typeface="Trebuchet MS"/>
                <a:sym typeface="Trebuchet MS"/>
              </a:rPr>
              <a:t>. An application can be concurrent — but not parallel, which means that it processes more than one task at the same time, but no two tasks are executing at the same time instant.</a:t>
            </a:r>
            <a:endParaRPr i="1" sz="1500">
              <a:solidFill>
                <a:schemeClr val="dk1"/>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rPr i="1" lang="en" sz="1500">
                <a:solidFill>
                  <a:schemeClr val="dk1"/>
                </a:solidFill>
                <a:highlight>
                  <a:srgbClr val="FFFFFF"/>
                </a:highlight>
                <a:latin typeface="Trebuchet MS"/>
                <a:ea typeface="Trebuchet MS"/>
                <a:cs typeface="Trebuchet MS"/>
                <a:sym typeface="Trebuchet MS"/>
              </a:rPr>
              <a:t>* </a:t>
            </a:r>
            <a:r>
              <a:rPr i="1" lang="en" sz="1300">
                <a:solidFill>
                  <a:schemeClr val="dk1"/>
                </a:solidFill>
                <a:highlight>
                  <a:srgbClr val="FFFFFF"/>
                </a:highlight>
                <a:latin typeface="Trebuchet MS"/>
                <a:ea typeface="Trebuchet MS"/>
                <a:cs typeface="Trebuchet MS"/>
                <a:sym typeface="Trebuchet MS"/>
              </a:rPr>
              <a:t>https://medium.com/@itIsMadhavan/concurrency-vs-parallelism-a-brief-review-b337c8dac350</a:t>
            </a:r>
            <a:endParaRPr i="1" sz="1300">
              <a:solidFill>
                <a:schemeClr val="dk1"/>
              </a:solidFill>
              <a:highlight>
                <a:srgbClr val="FFFFFF"/>
              </a:highlight>
              <a:latin typeface="Trebuchet MS"/>
              <a:ea typeface="Trebuchet MS"/>
              <a:cs typeface="Trebuchet MS"/>
              <a:sym typeface="Trebuchet MS"/>
            </a:endParaRPr>
          </a:p>
        </p:txBody>
      </p:sp>
      <p:pic>
        <p:nvPicPr>
          <p:cNvPr id="298" name="Google Shape;298;p47"/>
          <p:cNvPicPr preferRelativeResize="0"/>
          <p:nvPr/>
        </p:nvPicPr>
        <p:blipFill>
          <a:blip r:embed="rId3">
            <a:alphaModFix/>
          </a:blip>
          <a:stretch>
            <a:fillRect/>
          </a:stretch>
        </p:blipFill>
        <p:spPr>
          <a:xfrm>
            <a:off x="2627625" y="776125"/>
            <a:ext cx="3303650" cy="2861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8"/>
          <p:cNvSpPr txBox="1"/>
          <p:nvPr/>
        </p:nvSpPr>
        <p:spPr>
          <a:xfrm>
            <a:off x="181075" y="133975"/>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000">
                <a:solidFill>
                  <a:srgbClr val="CC0000"/>
                </a:solidFill>
                <a:latin typeface="Trebuchet MS"/>
                <a:ea typeface="Trebuchet MS"/>
                <a:cs typeface="Trebuchet MS"/>
                <a:sym typeface="Trebuchet MS"/>
              </a:rPr>
              <a:t>Concurrency</a:t>
            </a:r>
            <a:r>
              <a:rPr i="1" lang="en" sz="2000">
                <a:latin typeface="Trebuchet MS"/>
                <a:ea typeface="Trebuchet MS"/>
                <a:cs typeface="Trebuchet MS"/>
                <a:sym typeface="Trebuchet MS"/>
              </a:rPr>
              <a:t> vs </a:t>
            </a:r>
            <a:r>
              <a:rPr b="1" i="1" lang="en" sz="2000">
                <a:solidFill>
                  <a:srgbClr val="CC0000"/>
                </a:solidFill>
                <a:latin typeface="Trebuchet MS"/>
                <a:ea typeface="Trebuchet MS"/>
                <a:cs typeface="Trebuchet MS"/>
                <a:sym typeface="Trebuchet MS"/>
              </a:rPr>
              <a:t>Parallelism</a:t>
            </a:r>
            <a:endParaRPr b="1" i="1" sz="2000">
              <a:solidFill>
                <a:srgbClr val="CC0000"/>
              </a:solidFill>
              <a:latin typeface="Trebuchet MS"/>
              <a:ea typeface="Trebuchet MS"/>
              <a:cs typeface="Trebuchet MS"/>
              <a:sym typeface="Trebuchet MS"/>
            </a:endParaRPr>
          </a:p>
        </p:txBody>
      </p:sp>
      <p:pic>
        <p:nvPicPr>
          <p:cNvPr id="304" name="Google Shape;304;p48"/>
          <p:cNvPicPr preferRelativeResize="0"/>
          <p:nvPr/>
        </p:nvPicPr>
        <p:blipFill>
          <a:blip r:embed="rId3">
            <a:alphaModFix/>
          </a:blip>
          <a:stretch>
            <a:fillRect/>
          </a:stretch>
        </p:blipFill>
        <p:spPr>
          <a:xfrm>
            <a:off x="1890300" y="801925"/>
            <a:ext cx="5129986" cy="3584361"/>
          </a:xfrm>
          <a:prstGeom prst="rect">
            <a:avLst/>
          </a:prstGeom>
          <a:noFill/>
          <a:ln>
            <a:noFill/>
          </a:ln>
        </p:spPr>
      </p:pic>
      <p:sp>
        <p:nvSpPr>
          <p:cNvPr id="305" name="Google Shape;305;p48"/>
          <p:cNvSpPr txBox="1"/>
          <p:nvPr/>
        </p:nvSpPr>
        <p:spPr>
          <a:xfrm>
            <a:off x="316788" y="4556225"/>
            <a:ext cx="82770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Trebuchet MS"/>
                <a:ea typeface="Trebuchet MS"/>
                <a:cs typeface="Trebuchet MS"/>
                <a:sym typeface="Trebuchet MS"/>
              </a:rPr>
              <a:t>* https://kwahome.medium.com/concurrency-is-not-parallelism-a5451d1cde8d</a:t>
            </a:r>
            <a:endParaRPr i="1" sz="1200">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9"/>
          <p:cNvSpPr txBox="1"/>
          <p:nvPr>
            <p:ph type="ctrTitle"/>
          </p:nvPr>
        </p:nvSpPr>
        <p:spPr>
          <a:xfrm>
            <a:off x="311700" y="1781025"/>
            <a:ext cx="8520600" cy="101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200">
                <a:latin typeface="Trebuchet MS"/>
                <a:ea typeface="Trebuchet MS"/>
                <a:cs typeface="Trebuchet MS"/>
                <a:sym typeface="Trebuchet MS"/>
              </a:rPr>
              <a:t>Module-3: Lecture-2</a:t>
            </a:r>
            <a:endParaRPr sz="3200">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ctrTitle"/>
          </p:nvPr>
        </p:nvSpPr>
        <p:spPr>
          <a:xfrm>
            <a:off x="311700" y="1781025"/>
            <a:ext cx="8520600" cy="101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200">
                <a:latin typeface="Trebuchet MS"/>
                <a:ea typeface="Trebuchet MS"/>
                <a:cs typeface="Trebuchet MS"/>
                <a:sym typeface="Trebuchet MS"/>
              </a:rPr>
              <a:t>Module-3: Lecture-1 Recap</a:t>
            </a:r>
            <a:endParaRPr sz="3200">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1"/>
          <p:cNvSpPr txBox="1"/>
          <p:nvPr/>
        </p:nvSpPr>
        <p:spPr>
          <a:xfrm>
            <a:off x="181075" y="133975"/>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000">
                <a:solidFill>
                  <a:srgbClr val="CC0000"/>
                </a:solidFill>
                <a:latin typeface="Trebuchet MS"/>
                <a:ea typeface="Trebuchet MS"/>
                <a:cs typeface="Trebuchet MS"/>
                <a:sym typeface="Trebuchet MS"/>
              </a:rPr>
              <a:t>Concurrency</a:t>
            </a:r>
            <a:r>
              <a:rPr i="1" lang="en" sz="2000">
                <a:latin typeface="Trebuchet MS"/>
                <a:ea typeface="Trebuchet MS"/>
                <a:cs typeface="Trebuchet MS"/>
                <a:sym typeface="Trebuchet MS"/>
              </a:rPr>
              <a:t> vs </a:t>
            </a:r>
            <a:r>
              <a:rPr b="1" i="1" lang="en" sz="2000">
                <a:solidFill>
                  <a:srgbClr val="CC0000"/>
                </a:solidFill>
                <a:latin typeface="Trebuchet MS"/>
                <a:ea typeface="Trebuchet MS"/>
                <a:cs typeface="Trebuchet MS"/>
                <a:sym typeface="Trebuchet MS"/>
              </a:rPr>
              <a:t>Parallelism</a:t>
            </a:r>
            <a:endParaRPr b="1" i="1" sz="2000">
              <a:solidFill>
                <a:srgbClr val="CC0000"/>
              </a:solidFill>
              <a:latin typeface="Trebuchet MS"/>
              <a:ea typeface="Trebuchet MS"/>
              <a:cs typeface="Trebuchet MS"/>
              <a:sym typeface="Trebuchet MS"/>
            </a:endParaRPr>
          </a:p>
        </p:txBody>
      </p:sp>
      <p:pic>
        <p:nvPicPr>
          <p:cNvPr id="321" name="Google Shape;321;p51"/>
          <p:cNvPicPr preferRelativeResize="0"/>
          <p:nvPr/>
        </p:nvPicPr>
        <p:blipFill>
          <a:blip r:embed="rId3">
            <a:alphaModFix/>
          </a:blip>
          <a:stretch>
            <a:fillRect/>
          </a:stretch>
        </p:blipFill>
        <p:spPr>
          <a:xfrm>
            <a:off x="349500" y="910050"/>
            <a:ext cx="4537850" cy="3170626"/>
          </a:xfrm>
          <a:prstGeom prst="rect">
            <a:avLst/>
          </a:prstGeom>
          <a:noFill/>
          <a:ln>
            <a:noFill/>
          </a:ln>
        </p:spPr>
      </p:pic>
      <p:sp>
        <p:nvSpPr>
          <p:cNvPr id="322" name="Google Shape;322;p51"/>
          <p:cNvSpPr txBox="1"/>
          <p:nvPr/>
        </p:nvSpPr>
        <p:spPr>
          <a:xfrm>
            <a:off x="349500" y="4554650"/>
            <a:ext cx="82770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Trebuchet MS"/>
                <a:ea typeface="Trebuchet MS"/>
                <a:cs typeface="Trebuchet MS"/>
                <a:sym typeface="Trebuchet MS"/>
              </a:rPr>
              <a:t>* https://www.youtube.com/watch?v=oV9rvDllKEg&amp;t=2s&amp;ab_channel=gnbitcom</a:t>
            </a:r>
            <a:endParaRPr i="1" sz="1200">
              <a:latin typeface="Trebuchet MS"/>
              <a:ea typeface="Trebuchet MS"/>
              <a:cs typeface="Trebuchet MS"/>
              <a:sym typeface="Trebuchet MS"/>
            </a:endParaRPr>
          </a:p>
        </p:txBody>
      </p:sp>
      <p:pic>
        <p:nvPicPr>
          <p:cNvPr id="323" name="Google Shape;323;p51"/>
          <p:cNvPicPr preferRelativeResize="0"/>
          <p:nvPr/>
        </p:nvPicPr>
        <p:blipFill>
          <a:blip r:embed="rId4">
            <a:alphaModFix/>
          </a:blip>
          <a:stretch>
            <a:fillRect/>
          </a:stretch>
        </p:blipFill>
        <p:spPr>
          <a:xfrm>
            <a:off x="5156900" y="910050"/>
            <a:ext cx="3325949" cy="2788024"/>
          </a:xfrm>
          <a:prstGeom prst="rect">
            <a:avLst/>
          </a:prstGeom>
          <a:noFill/>
          <a:ln>
            <a:noFill/>
          </a:ln>
        </p:spPr>
      </p:pic>
      <p:sp>
        <p:nvSpPr>
          <p:cNvPr id="324" name="Google Shape;324;p51"/>
          <p:cNvSpPr txBox="1"/>
          <p:nvPr/>
        </p:nvSpPr>
        <p:spPr>
          <a:xfrm>
            <a:off x="5393200" y="3754698"/>
            <a:ext cx="2949300" cy="5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latin typeface="Trebuchet MS"/>
                <a:ea typeface="Trebuchet MS"/>
                <a:cs typeface="Trebuchet MS"/>
                <a:sym typeface="Trebuchet MS"/>
              </a:rPr>
              <a:t>Rob Pike</a:t>
            </a:r>
            <a:endParaRPr b="1" sz="1500">
              <a:latin typeface="Trebuchet MS"/>
              <a:ea typeface="Trebuchet MS"/>
              <a:cs typeface="Trebuchet MS"/>
              <a:sym typeface="Trebuchet MS"/>
            </a:endParaRPr>
          </a:p>
          <a:p>
            <a:pPr indent="0" lvl="0" marL="0" rtl="0" algn="ctr">
              <a:spcBef>
                <a:spcPts val="0"/>
              </a:spcBef>
              <a:spcAft>
                <a:spcPts val="0"/>
              </a:spcAft>
              <a:buNone/>
            </a:pPr>
            <a:r>
              <a:rPr lang="en">
                <a:latin typeface="Trebuchet MS"/>
                <a:ea typeface="Trebuchet MS"/>
                <a:cs typeface="Trebuchet MS"/>
                <a:sym typeface="Trebuchet MS"/>
              </a:rPr>
              <a:t>Co-Creator of Unix, UTF-8, Go, </a:t>
            </a:r>
            <a:endParaRPr>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nvSpPr>
        <p:spPr>
          <a:xfrm>
            <a:off x="131100" y="693125"/>
            <a:ext cx="8881800" cy="320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latin typeface="Trebuchet MS"/>
                <a:ea typeface="Trebuchet MS"/>
                <a:cs typeface="Trebuchet MS"/>
                <a:sym typeface="Trebuchet MS"/>
              </a:rPr>
              <a:t>What are the </a:t>
            </a:r>
            <a:r>
              <a:rPr i="1" lang="en" sz="2600" u="sng">
                <a:latin typeface="Trebuchet MS"/>
                <a:ea typeface="Trebuchet MS"/>
                <a:cs typeface="Trebuchet MS"/>
                <a:sym typeface="Trebuchet MS"/>
              </a:rPr>
              <a:t>building blocks</a:t>
            </a:r>
            <a:r>
              <a:rPr lang="en" sz="2600">
                <a:latin typeface="Trebuchet MS"/>
                <a:ea typeface="Trebuchet MS"/>
                <a:cs typeface="Trebuchet MS"/>
                <a:sym typeface="Trebuchet MS"/>
              </a:rPr>
              <a:t> of these massive, and sophisticated pieces of software?</a:t>
            </a:r>
            <a:endParaRPr sz="2600">
              <a:latin typeface="Trebuchet MS"/>
              <a:ea typeface="Trebuchet MS"/>
              <a:cs typeface="Trebuchet MS"/>
              <a:sym typeface="Trebuchet MS"/>
            </a:endParaRPr>
          </a:p>
        </p:txBody>
      </p:sp>
      <p:sp>
        <p:nvSpPr>
          <p:cNvPr id="79" name="Google Shape;79;p16"/>
          <p:cNvSpPr txBox="1"/>
          <p:nvPr/>
        </p:nvSpPr>
        <p:spPr>
          <a:xfrm>
            <a:off x="6144850" y="2618675"/>
            <a:ext cx="30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2"/>
          <p:cNvSpPr txBox="1"/>
          <p:nvPr/>
        </p:nvSpPr>
        <p:spPr>
          <a:xfrm>
            <a:off x="189850" y="151525"/>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000">
                <a:solidFill>
                  <a:srgbClr val="CC0000"/>
                </a:solidFill>
                <a:latin typeface="Trebuchet MS"/>
                <a:ea typeface="Trebuchet MS"/>
                <a:cs typeface="Trebuchet MS"/>
                <a:sym typeface="Trebuchet MS"/>
              </a:rPr>
              <a:t>Concurrency</a:t>
            </a:r>
            <a:r>
              <a:rPr i="1" lang="en" sz="2000">
                <a:latin typeface="Trebuchet MS"/>
                <a:ea typeface="Trebuchet MS"/>
                <a:cs typeface="Trebuchet MS"/>
                <a:sym typeface="Trebuchet MS"/>
              </a:rPr>
              <a:t> vs </a:t>
            </a:r>
            <a:r>
              <a:rPr b="1" i="1" lang="en" sz="2000">
                <a:solidFill>
                  <a:srgbClr val="CC0000"/>
                </a:solidFill>
                <a:latin typeface="Trebuchet MS"/>
                <a:ea typeface="Trebuchet MS"/>
                <a:cs typeface="Trebuchet MS"/>
                <a:sym typeface="Trebuchet MS"/>
              </a:rPr>
              <a:t>Parallelism</a:t>
            </a:r>
            <a:endParaRPr b="1" i="1" sz="2000">
              <a:solidFill>
                <a:srgbClr val="CC0000"/>
              </a:solidFill>
              <a:latin typeface="Trebuchet MS"/>
              <a:ea typeface="Trebuchet MS"/>
              <a:cs typeface="Trebuchet MS"/>
              <a:sym typeface="Trebuchet MS"/>
            </a:endParaRPr>
          </a:p>
        </p:txBody>
      </p:sp>
      <p:pic>
        <p:nvPicPr>
          <p:cNvPr id="330" name="Google Shape;330;p52"/>
          <p:cNvPicPr preferRelativeResize="0"/>
          <p:nvPr/>
        </p:nvPicPr>
        <p:blipFill>
          <a:blip r:embed="rId3">
            <a:alphaModFix/>
          </a:blip>
          <a:stretch>
            <a:fillRect/>
          </a:stretch>
        </p:blipFill>
        <p:spPr>
          <a:xfrm>
            <a:off x="1055800" y="801925"/>
            <a:ext cx="7032397" cy="41891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nvSpPr>
        <p:spPr>
          <a:xfrm>
            <a:off x="189850" y="151525"/>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000">
                <a:solidFill>
                  <a:srgbClr val="CC0000"/>
                </a:solidFill>
                <a:latin typeface="Trebuchet MS"/>
                <a:ea typeface="Trebuchet MS"/>
                <a:cs typeface="Trebuchet MS"/>
                <a:sym typeface="Trebuchet MS"/>
              </a:rPr>
              <a:t>Concurrency</a:t>
            </a:r>
            <a:r>
              <a:rPr i="1" lang="en" sz="2000">
                <a:latin typeface="Trebuchet MS"/>
                <a:ea typeface="Trebuchet MS"/>
                <a:cs typeface="Trebuchet MS"/>
                <a:sym typeface="Trebuchet MS"/>
              </a:rPr>
              <a:t> vs </a:t>
            </a:r>
            <a:r>
              <a:rPr b="1" i="1" lang="en" sz="2000">
                <a:solidFill>
                  <a:srgbClr val="CC0000"/>
                </a:solidFill>
                <a:latin typeface="Trebuchet MS"/>
                <a:ea typeface="Trebuchet MS"/>
                <a:cs typeface="Trebuchet MS"/>
                <a:sym typeface="Trebuchet MS"/>
              </a:rPr>
              <a:t>Parallelism</a:t>
            </a:r>
            <a:endParaRPr b="1" i="1" sz="2000">
              <a:solidFill>
                <a:srgbClr val="CC0000"/>
              </a:solidFill>
              <a:latin typeface="Trebuchet MS"/>
              <a:ea typeface="Trebuchet MS"/>
              <a:cs typeface="Trebuchet MS"/>
              <a:sym typeface="Trebuchet MS"/>
            </a:endParaRPr>
          </a:p>
        </p:txBody>
      </p:sp>
      <p:pic>
        <p:nvPicPr>
          <p:cNvPr id="336" name="Google Shape;336;p53"/>
          <p:cNvPicPr preferRelativeResize="0"/>
          <p:nvPr/>
        </p:nvPicPr>
        <p:blipFill>
          <a:blip r:embed="rId3">
            <a:alphaModFix/>
          </a:blip>
          <a:stretch>
            <a:fillRect/>
          </a:stretch>
        </p:blipFill>
        <p:spPr>
          <a:xfrm>
            <a:off x="1170575" y="766825"/>
            <a:ext cx="7096305" cy="41891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4"/>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342" name="Google Shape;342;p54"/>
          <p:cNvSpPr txBox="1"/>
          <p:nvPr/>
        </p:nvSpPr>
        <p:spPr>
          <a:xfrm>
            <a:off x="365400" y="194332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Process Contd…</a:t>
            </a:r>
            <a:endParaRPr sz="2000">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5"/>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348" name="Google Shape;348;p55"/>
          <p:cNvSpPr txBox="1"/>
          <p:nvPr/>
        </p:nvSpPr>
        <p:spPr>
          <a:xfrm>
            <a:off x="365400" y="194332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Process States</a:t>
            </a:r>
            <a:endParaRPr sz="2000">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6"/>
          <p:cNvSpPr txBox="1"/>
          <p:nvPr/>
        </p:nvSpPr>
        <p:spPr>
          <a:xfrm>
            <a:off x="241700" y="141550"/>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States of a Process</a:t>
            </a:r>
            <a:endParaRPr i="1" sz="2000">
              <a:latin typeface="Trebuchet MS"/>
              <a:ea typeface="Trebuchet MS"/>
              <a:cs typeface="Trebuchet MS"/>
              <a:sym typeface="Trebuchet MS"/>
            </a:endParaRPr>
          </a:p>
        </p:txBody>
      </p:sp>
      <p:sp>
        <p:nvSpPr>
          <p:cNvPr id="354" name="Google Shape;354;p56"/>
          <p:cNvSpPr txBox="1"/>
          <p:nvPr/>
        </p:nvSpPr>
        <p:spPr>
          <a:xfrm>
            <a:off x="288000" y="676100"/>
            <a:ext cx="5180400" cy="1467600"/>
          </a:xfrm>
          <a:prstGeom prst="rect">
            <a:avLst/>
          </a:prstGeom>
          <a:solidFill>
            <a:srgbClr val="D9D2E9"/>
          </a:solidFill>
          <a:ln>
            <a:noFill/>
          </a:ln>
        </p:spPr>
        <p:txBody>
          <a:bodyPr anchorCtr="0" anchor="t" bIns="91425" lIns="91425" spcFirstLastPara="1" rIns="91425" wrap="square" tIns="91425">
            <a:noAutofit/>
          </a:bodyPr>
          <a:lstStyle/>
          <a:p>
            <a:pPr indent="-314325" lvl="1" marL="342900" rtl="0" algn="l">
              <a:lnSpc>
                <a:spcPct val="115000"/>
              </a:lnSpc>
              <a:spcBef>
                <a:spcPts val="1200"/>
              </a:spcBef>
              <a:spcAft>
                <a:spcPts val="0"/>
              </a:spcAft>
              <a:buClr>
                <a:schemeClr val="dk1"/>
              </a:buClr>
              <a:buSzPts val="1350"/>
              <a:buChar char="●"/>
            </a:pPr>
            <a:r>
              <a:rPr b="1" i="1" lang="en" sz="1350">
                <a:solidFill>
                  <a:schemeClr val="dk1"/>
                </a:solidFill>
                <a:latin typeface="Trebuchet MS"/>
                <a:ea typeface="Trebuchet MS"/>
                <a:cs typeface="Trebuchet MS"/>
                <a:sym typeface="Trebuchet MS"/>
              </a:rPr>
              <a:t>new</a:t>
            </a:r>
            <a:r>
              <a:rPr i="1" lang="en" sz="1350">
                <a:solidFill>
                  <a:schemeClr val="dk1"/>
                </a:solidFill>
                <a:latin typeface="Trebuchet MS"/>
                <a:ea typeface="Trebuchet MS"/>
                <a:cs typeface="Trebuchet MS"/>
                <a:sym typeface="Trebuchet MS"/>
              </a:rPr>
              <a:t>:  The process is being created</a:t>
            </a:r>
            <a:endParaRPr i="1" sz="1350">
              <a:solidFill>
                <a:schemeClr val="dk1"/>
              </a:solidFill>
              <a:latin typeface="Trebuchet MS"/>
              <a:ea typeface="Trebuchet MS"/>
              <a:cs typeface="Trebuchet MS"/>
              <a:sym typeface="Trebuchet MS"/>
            </a:endParaRPr>
          </a:p>
          <a:p>
            <a:pPr indent="-314325" lvl="1" marL="342900" rtl="0" algn="l">
              <a:lnSpc>
                <a:spcPct val="115000"/>
              </a:lnSpc>
              <a:spcBef>
                <a:spcPts val="0"/>
              </a:spcBef>
              <a:spcAft>
                <a:spcPts val="0"/>
              </a:spcAft>
              <a:buClr>
                <a:schemeClr val="dk1"/>
              </a:buClr>
              <a:buSzPts val="1350"/>
              <a:buChar char="●"/>
            </a:pPr>
            <a:r>
              <a:rPr b="1" i="1" lang="en" sz="1350">
                <a:solidFill>
                  <a:schemeClr val="dk1"/>
                </a:solidFill>
                <a:latin typeface="Trebuchet MS"/>
                <a:ea typeface="Trebuchet MS"/>
                <a:cs typeface="Trebuchet MS"/>
                <a:sym typeface="Trebuchet MS"/>
              </a:rPr>
              <a:t>running</a:t>
            </a:r>
            <a:r>
              <a:rPr i="1" lang="en" sz="1350">
                <a:solidFill>
                  <a:schemeClr val="dk1"/>
                </a:solidFill>
                <a:latin typeface="Trebuchet MS"/>
                <a:ea typeface="Trebuchet MS"/>
                <a:cs typeface="Trebuchet MS"/>
                <a:sym typeface="Trebuchet MS"/>
              </a:rPr>
              <a:t>:  Instructions are being executed</a:t>
            </a:r>
            <a:endParaRPr i="1" sz="1350">
              <a:solidFill>
                <a:schemeClr val="dk1"/>
              </a:solidFill>
              <a:latin typeface="Trebuchet MS"/>
              <a:ea typeface="Trebuchet MS"/>
              <a:cs typeface="Trebuchet MS"/>
              <a:sym typeface="Trebuchet MS"/>
            </a:endParaRPr>
          </a:p>
          <a:p>
            <a:pPr indent="-314325" lvl="1" marL="342900" rtl="0" algn="l">
              <a:lnSpc>
                <a:spcPct val="115000"/>
              </a:lnSpc>
              <a:spcBef>
                <a:spcPts val="0"/>
              </a:spcBef>
              <a:spcAft>
                <a:spcPts val="0"/>
              </a:spcAft>
              <a:buClr>
                <a:schemeClr val="dk1"/>
              </a:buClr>
              <a:buSzPts val="1350"/>
              <a:buChar char="●"/>
            </a:pPr>
            <a:r>
              <a:rPr b="1" i="1" lang="en" sz="1350">
                <a:solidFill>
                  <a:schemeClr val="dk1"/>
                </a:solidFill>
                <a:latin typeface="Trebuchet MS"/>
                <a:ea typeface="Trebuchet MS"/>
                <a:cs typeface="Trebuchet MS"/>
                <a:sym typeface="Trebuchet MS"/>
              </a:rPr>
              <a:t>waiting</a:t>
            </a:r>
            <a:r>
              <a:rPr i="1" lang="en" sz="1350">
                <a:solidFill>
                  <a:schemeClr val="dk1"/>
                </a:solidFill>
                <a:latin typeface="Trebuchet MS"/>
                <a:ea typeface="Trebuchet MS"/>
                <a:cs typeface="Trebuchet MS"/>
                <a:sym typeface="Trebuchet MS"/>
              </a:rPr>
              <a:t>:  The process is waiting for some event to occur</a:t>
            </a:r>
            <a:endParaRPr i="1" sz="1350">
              <a:solidFill>
                <a:schemeClr val="dk1"/>
              </a:solidFill>
              <a:latin typeface="Trebuchet MS"/>
              <a:ea typeface="Trebuchet MS"/>
              <a:cs typeface="Trebuchet MS"/>
              <a:sym typeface="Trebuchet MS"/>
            </a:endParaRPr>
          </a:p>
          <a:p>
            <a:pPr indent="-314325" lvl="1" marL="342900" rtl="0" algn="l">
              <a:lnSpc>
                <a:spcPct val="115000"/>
              </a:lnSpc>
              <a:spcBef>
                <a:spcPts val="0"/>
              </a:spcBef>
              <a:spcAft>
                <a:spcPts val="0"/>
              </a:spcAft>
              <a:buClr>
                <a:schemeClr val="dk1"/>
              </a:buClr>
              <a:buSzPts val="1350"/>
              <a:buChar char="●"/>
            </a:pPr>
            <a:r>
              <a:rPr b="1" i="1" lang="en" sz="1350">
                <a:solidFill>
                  <a:schemeClr val="dk1"/>
                </a:solidFill>
                <a:latin typeface="Trebuchet MS"/>
                <a:ea typeface="Trebuchet MS"/>
                <a:cs typeface="Trebuchet MS"/>
                <a:sym typeface="Trebuchet MS"/>
              </a:rPr>
              <a:t>ready</a:t>
            </a:r>
            <a:r>
              <a:rPr i="1" lang="en" sz="1350">
                <a:solidFill>
                  <a:schemeClr val="dk1"/>
                </a:solidFill>
                <a:latin typeface="Trebuchet MS"/>
                <a:ea typeface="Trebuchet MS"/>
                <a:cs typeface="Trebuchet MS"/>
                <a:sym typeface="Trebuchet MS"/>
              </a:rPr>
              <a:t>:  The process is waiting to be assigned to a processor</a:t>
            </a:r>
            <a:endParaRPr i="1" sz="1350">
              <a:solidFill>
                <a:schemeClr val="dk1"/>
              </a:solidFill>
              <a:latin typeface="Trebuchet MS"/>
              <a:ea typeface="Trebuchet MS"/>
              <a:cs typeface="Trebuchet MS"/>
              <a:sym typeface="Trebuchet MS"/>
            </a:endParaRPr>
          </a:p>
          <a:p>
            <a:pPr indent="-314325" lvl="1" marL="342900" rtl="0" algn="l">
              <a:lnSpc>
                <a:spcPct val="115000"/>
              </a:lnSpc>
              <a:spcBef>
                <a:spcPts val="0"/>
              </a:spcBef>
              <a:spcAft>
                <a:spcPts val="0"/>
              </a:spcAft>
              <a:buClr>
                <a:schemeClr val="dk1"/>
              </a:buClr>
              <a:buSzPts val="1350"/>
              <a:buChar char="●"/>
            </a:pPr>
            <a:r>
              <a:rPr b="1" i="1" lang="en" sz="1350">
                <a:solidFill>
                  <a:schemeClr val="dk1"/>
                </a:solidFill>
                <a:latin typeface="Trebuchet MS"/>
                <a:ea typeface="Trebuchet MS"/>
                <a:cs typeface="Trebuchet MS"/>
                <a:sym typeface="Trebuchet MS"/>
              </a:rPr>
              <a:t>terminated</a:t>
            </a:r>
            <a:r>
              <a:rPr i="1" lang="en" sz="1350">
                <a:solidFill>
                  <a:schemeClr val="dk1"/>
                </a:solidFill>
                <a:latin typeface="Trebuchet MS"/>
                <a:ea typeface="Trebuchet MS"/>
                <a:cs typeface="Trebuchet MS"/>
                <a:sym typeface="Trebuchet MS"/>
              </a:rPr>
              <a:t>:  The process has finished execution</a:t>
            </a:r>
            <a:endParaRPr i="1" sz="1350">
              <a:solidFill>
                <a:schemeClr val="dk1"/>
              </a:solidFill>
              <a:latin typeface="Trebuchet MS"/>
              <a:ea typeface="Trebuchet MS"/>
              <a:cs typeface="Trebuchet MS"/>
              <a:sym typeface="Trebuchet MS"/>
            </a:endParaRPr>
          </a:p>
          <a:p>
            <a:pPr indent="0" lvl="0" marL="0" rtl="0" algn="just">
              <a:lnSpc>
                <a:spcPct val="115000"/>
              </a:lnSpc>
              <a:spcBef>
                <a:spcPts val="1200"/>
              </a:spcBef>
              <a:spcAft>
                <a:spcPts val="500"/>
              </a:spcAft>
              <a:buNone/>
            </a:pPr>
            <a:r>
              <a:t/>
            </a:r>
            <a:endParaRPr sz="1500">
              <a:solidFill>
                <a:srgbClr val="202124"/>
              </a:solidFill>
              <a:highlight>
                <a:srgbClr val="FFFFFF"/>
              </a:highlight>
              <a:latin typeface="Trebuchet MS"/>
              <a:ea typeface="Trebuchet MS"/>
              <a:cs typeface="Trebuchet MS"/>
              <a:sym typeface="Trebuchet MS"/>
            </a:endParaRPr>
          </a:p>
        </p:txBody>
      </p:sp>
      <p:pic>
        <p:nvPicPr>
          <p:cNvPr id="355" name="Google Shape;355;p56"/>
          <p:cNvPicPr preferRelativeResize="0"/>
          <p:nvPr/>
        </p:nvPicPr>
        <p:blipFill>
          <a:blip r:embed="rId3">
            <a:alphaModFix/>
          </a:blip>
          <a:stretch>
            <a:fillRect/>
          </a:stretch>
        </p:blipFill>
        <p:spPr>
          <a:xfrm>
            <a:off x="1410400" y="2257800"/>
            <a:ext cx="6469382" cy="25809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7"/>
          <p:cNvSpPr txBox="1"/>
          <p:nvPr/>
        </p:nvSpPr>
        <p:spPr>
          <a:xfrm>
            <a:off x="161925" y="130900"/>
            <a:ext cx="795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latin typeface="Trebuchet MS"/>
                <a:ea typeface="Trebuchet MS"/>
                <a:cs typeface="Trebuchet MS"/>
                <a:sym typeface="Trebuchet MS"/>
              </a:rPr>
              <a:t>Process </a:t>
            </a:r>
            <a:r>
              <a:rPr i="1" lang="en" sz="2000">
                <a:latin typeface="Trebuchet MS"/>
                <a:ea typeface="Trebuchet MS"/>
                <a:cs typeface="Trebuchet MS"/>
                <a:sym typeface="Trebuchet MS"/>
              </a:rPr>
              <a:t>Representation as a C structure </a:t>
            </a:r>
            <a:endParaRPr i="1" sz="2000"/>
          </a:p>
        </p:txBody>
      </p:sp>
      <p:pic>
        <p:nvPicPr>
          <p:cNvPr id="361" name="Google Shape;361;p57"/>
          <p:cNvPicPr preferRelativeResize="0"/>
          <p:nvPr/>
        </p:nvPicPr>
        <p:blipFill>
          <a:blip r:embed="rId3">
            <a:alphaModFix/>
          </a:blip>
          <a:stretch>
            <a:fillRect/>
          </a:stretch>
        </p:blipFill>
        <p:spPr>
          <a:xfrm>
            <a:off x="1714213" y="895950"/>
            <a:ext cx="6054978" cy="40074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8"/>
          <p:cNvSpPr txBox="1"/>
          <p:nvPr/>
        </p:nvSpPr>
        <p:spPr>
          <a:xfrm>
            <a:off x="241700" y="141550"/>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Process Structure</a:t>
            </a:r>
            <a:endParaRPr sz="2000">
              <a:latin typeface="Trebuchet MS"/>
              <a:ea typeface="Trebuchet MS"/>
              <a:cs typeface="Trebuchet MS"/>
              <a:sym typeface="Trebuchet MS"/>
            </a:endParaRPr>
          </a:p>
        </p:txBody>
      </p:sp>
      <p:sp>
        <p:nvSpPr>
          <p:cNvPr id="367" name="Google Shape;367;p58"/>
          <p:cNvSpPr txBox="1"/>
          <p:nvPr/>
        </p:nvSpPr>
        <p:spPr>
          <a:xfrm>
            <a:off x="270450" y="731225"/>
            <a:ext cx="5180400" cy="3630000"/>
          </a:xfrm>
          <a:prstGeom prst="rect">
            <a:avLst/>
          </a:prstGeom>
          <a:solidFill>
            <a:srgbClr val="D9D2E9"/>
          </a:solidFill>
          <a:ln>
            <a:noFill/>
          </a:ln>
        </p:spPr>
        <p:txBody>
          <a:bodyPr anchorCtr="0" anchor="t" bIns="91425" lIns="91425" spcFirstLastPara="1" rIns="91425" wrap="square" tIns="91425">
            <a:noAutofit/>
          </a:bodyPr>
          <a:lstStyle/>
          <a:p>
            <a:pPr indent="-254000" lvl="0" marL="254000" rtl="0" algn="l">
              <a:lnSpc>
                <a:spcPct val="115000"/>
              </a:lnSpc>
              <a:spcBef>
                <a:spcPts val="0"/>
              </a:spcBef>
              <a:spcAft>
                <a:spcPts val="0"/>
              </a:spcAft>
              <a:buNone/>
            </a:pPr>
            <a:r>
              <a:rPr i="1" lang="en" sz="1350">
                <a:solidFill>
                  <a:schemeClr val="dk1"/>
                </a:solidFill>
                <a:latin typeface="Trebuchet MS"/>
                <a:ea typeface="Trebuchet MS"/>
                <a:cs typeface="Trebuchet MS"/>
                <a:sym typeface="Trebuchet MS"/>
              </a:rPr>
              <a:t>Information associated with each process </a:t>
            </a:r>
            <a:endParaRPr i="1" sz="1350">
              <a:solidFill>
                <a:schemeClr val="dk1"/>
              </a:solidFill>
              <a:latin typeface="Trebuchet MS"/>
              <a:ea typeface="Trebuchet MS"/>
              <a:cs typeface="Trebuchet MS"/>
              <a:sym typeface="Trebuchet MS"/>
            </a:endParaRPr>
          </a:p>
          <a:p>
            <a:pPr indent="-254000" lvl="0" marL="254000" rtl="0" algn="l">
              <a:lnSpc>
                <a:spcPct val="115000"/>
              </a:lnSpc>
              <a:spcBef>
                <a:spcPts val="600"/>
              </a:spcBef>
              <a:spcAft>
                <a:spcPts val="0"/>
              </a:spcAft>
              <a:buNone/>
            </a:pPr>
            <a:r>
              <a:rPr i="1" lang="en" sz="1350">
                <a:solidFill>
                  <a:schemeClr val="dk1"/>
                </a:solidFill>
                <a:latin typeface="Trebuchet MS"/>
                <a:ea typeface="Trebuchet MS"/>
                <a:cs typeface="Trebuchet MS"/>
                <a:sym typeface="Trebuchet MS"/>
              </a:rPr>
              <a:t>(also called </a:t>
            </a:r>
            <a:r>
              <a:rPr b="1" i="1" lang="en" sz="1350">
                <a:solidFill>
                  <a:srgbClr val="2749FF"/>
                </a:solidFill>
                <a:latin typeface="Trebuchet MS"/>
                <a:ea typeface="Trebuchet MS"/>
                <a:cs typeface="Trebuchet MS"/>
                <a:sym typeface="Trebuchet MS"/>
              </a:rPr>
              <a:t>task control block</a:t>
            </a:r>
            <a:r>
              <a:rPr i="1" lang="en" sz="1350">
                <a:solidFill>
                  <a:schemeClr val="dk1"/>
                </a:solidFill>
                <a:latin typeface="Trebuchet MS"/>
                <a:ea typeface="Trebuchet MS"/>
                <a:cs typeface="Trebuchet MS"/>
                <a:sym typeface="Trebuchet MS"/>
              </a:rPr>
              <a:t> or Process Control Block (PCB)</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2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Process state – running, waiting, etc</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Program counter – location of instruction to next execute</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CPU registers – contents of all process-centric registers</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CPU scheduling information- priorities, scheduling queue pointers</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Memory-management information – memory allocated to the process</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Accounting information – CPU used, clock time elapsed since start, time limits</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I/O status information – I/O devices allocated to process, list of open files</a:t>
            </a:r>
            <a:endParaRPr b="1" i="1" sz="1350">
              <a:solidFill>
                <a:schemeClr val="dk1"/>
              </a:solidFill>
              <a:latin typeface="Trebuchet MS"/>
              <a:ea typeface="Trebuchet MS"/>
              <a:cs typeface="Trebuchet MS"/>
              <a:sym typeface="Trebuchet MS"/>
            </a:endParaRPr>
          </a:p>
          <a:p>
            <a:pPr indent="0" lvl="0" marL="0" rtl="0" algn="just">
              <a:lnSpc>
                <a:spcPct val="115000"/>
              </a:lnSpc>
              <a:spcBef>
                <a:spcPts val="1200"/>
              </a:spcBef>
              <a:spcAft>
                <a:spcPts val="500"/>
              </a:spcAft>
              <a:buNone/>
            </a:pPr>
            <a:r>
              <a:t/>
            </a:r>
            <a:endParaRPr sz="1500">
              <a:solidFill>
                <a:srgbClr val="202124"/>
              </a:solidFill>
              <a:highlight>
                <a:srgbClr val="FFFFFF"/>
              </a:highlight>
              <a:latin typeface="Trebuchet MS"/>
              <a:ea typeface="Trebuchet MS"/>
              <a:cs typeface="Trebuchet MS"/>
              <a:sym typeface="Trebuchet MS"/>
            </a:endParaRPr>
          </a:p>
        </p:txBody>
      </p:sp>
      <p:sp>
        <p:nvSpPr>
          <p:cNvPr id="368" name="Google Shape;368;p58"/>
          <p:cNvSpPr txBox="1"/>
          <p:nvPr/>
        </p:nvSpPr>
        <p:spPr>
          <a:xfrm>
            <a:off x="307250" y="4452900"/>
            <a:ext cx="84525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rebuchet MS"/>
                <a:ea typeface="Trebuchet MS"/>
                <a:cs typeface="Trebuchet MS"/>
                <a:sym typeface="Trebuchet MS"/>
              </a:rPr>
              <a:t>* </a:t>
            </a:r>
            <a:r>
              <a:rPr i="1" lang="en" u="sng">
                <a:solidFill>
                  <a:schemeClr val="hlink"/>
                </a:solidFill>
                <a:latin typeface="Trebuchet MS"/>
                <a:ea typeface="Trebuchet MS"/>
                <a:cs typeface="Trebuchet MS"/>
                <a:sym typeface="Trebuchet MS"/>
                <a:hlinkClick r:id="rId3"/>
              </a:rPr>
              <a:t>https://github.com/torvalds/linux/blob/master/include/linux/sched.h#L743</a:t>
            </a:r>
            <a:endParaRPr i="1">
              <a:latin typeface="Trebuchet MS"/>
              <a:ea typeface="Trebuchet MS"/>
              <a:cs typeface="Trebuchet MS"/>
              <a:sym typeface="Trebuchet MS"/>
            </a:endParaRPr>
          </a:p>
          <a:p>
            <a:pPr indent="0" lvl="0" marL="0" rtl="0" algn="l">
              <a:spcBef>
                <a:spcPts val="0"/>
              </a:spcBef>
              <a:spcAft>
                <a:spcPts val="0"/>
              </a:spcAft>
              <a:buNone/>
            </a:pPr>
            <a:r>
              <a:rPr i="1" lang="en">
                <a:latin typeface="Trebuchet MS"/>
                <a:ea typeface="Trebuchet MS"/>
                <a:cs typeface="Trebuchet MS"/>
                <a:sym typeface="Trebuchet MS"/>
              </a:rPr>
              <a:t>* </a:t>
            </a:r>
            <a:r>
              <a:rPr i="1" lang="en" u="sng">
                <a:solidFill>
                  <a:schemeClr val="hlink"/>
                </a:solidFill>
                <a:latin typeface="Trebuchet MS"/>
                <a:ea typeface="Trebuchet MS"/>
                <a:cs typeface="Trebuchet MS"/>
                <a:sym typeface="Trebuchet MS"/>
                <a:hlinkClick r:id="rId4"/>
              </a:rPr>
              <a:t>https://tldp.org/LDP/tlk/ds/ds.html</a:t>
            </a:r>
            <a:endParaRPr i="1">
              <a:latin typeface="Trebuchet MS"/>
              <a:ea typeface="Trebuchet MS"/>
              <a:cs typeface="Trebuchet MS"/>
              <a:sym typeface="Trebuchet MS"/>
            </a:endParaRPr>
          </a:p>
          <a:p>
            <a:pPr indent="0" lvl="0" marL="0" rtl="0" algn="l">
              <a:spcBef>
                <a:spcPts val="0"/>
              </a:spcBef>
              <a:spcAft>
                <a:spcPts val="0"/>
              </a:spcAft>
              <a:buNone/>
            </a:pPr>
            <a:r>
              <a:t/>
            </a:r>
            <a:endParaRPr i="1">
              <a:latin typeface="Trebuchet MS"/>
              <a:ea typeface="Trebuchet MS"/>
              <a:cs typeface="Trebuchet MS"/>
              <a:sym typeface="Trebuchet MS"/>
            </a:endParaRPr>
          </a:p>
        </p:txBody>
      </p:sp>
      <p:pic>
        <p:nvPicPr>
          <p:cNvPr id="369" name="Google Shape;369;p58"/>
          <p:cNvPicPr preferRelativeResize="0"/>
          <p:nvPr/>
        </p:nvPicPr>
        <p:blipFill>
          <a:blip r:embed="rId5">
            <a:alphaModFix/>
          </a:blip>
          <a:stretch>
            <a:fillRect/>
          </a:stretch>
        </p:blipFill>
        <p:spPr>
          <a:xfrm>
            <a:off x="6140525" y="593700"/>
            <a:ext cx="2283530" cy="3665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9"/>
          <p:cNvSpPr txBox="1"/>
          <p:nvPr/>
        </p:nvSpPr>
        <p:spPr>
          <a:xfrm>
            <a:off x="241700" y="141550"/>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Process Switching Flow</a:t>
            </a:r>
            <a:endParaRPr i="1" sz="2000">
              <a:latin typeface="Trebuchet MS"/>
              <a:ea typeface="Trebuchet MS"/>
              <a:cs typeface="Trebuchet MS"/>
              <a:sym typeface="Trebuchet MS"/>
            </a:endParaRPr>
          </a:p>
        </p:txBody>
      </p:sp>
      <p:pic>
        <p:nvPicPr>
          <p:cNvPr id="375" name="Google Shape;375;p59"/>
          <p:cNvPicPr preferRelativeResize="0"/>
          <p:nvPr/>
        </p:nvPicPr>
        <p:blipFill>
          <a:blip r:embed="rId3">
            <a:alphaModFix/>
          </a:blip>
          <a:stretch>
            <a:fillRect/>
          </a:stretch>
        </p:blipFill>
        <p:spPr>
          <a:xfrm>
            <a:off x="1666325" y="639550"/>
            <a:ext cx="5811350" cy="3902724"/>
          </a:xfrm>
          <a:prstGeom prst="rect">
            <a:avLst/>
          </a:prstGeom>
          <a:noFill/>
          <a:ln>
            <a:noFill/>
          </a:ln>
        </p:spPr>
      </p:pic>
      <p:sp>
        <p:nvSpPr>
          <p:cNvPr id="376" name="Google Shape;376;p59"/>
          <p:cNvSpPr txBox="1"/>
          <p:nvPr/>
        </p:nvSpPr>
        <p:spPr>
          <a:xfrm>
            <a:off x="609575" y="4598525"/>
            <a:ext cx="73467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Trebuchet MS"/>
                <a:ea typeface="Trebuchet MS"/>
                <a:cs typeface="Trebuchet MS"/>
                <a:sym typeface="Trebuchet MS"/>
              </a:rPr>
              <a:t>* https://www.os-book.com/OS9/slide-dir/PPT-dir/ch3.ppt</a:t>
            </a:r>
            <a:endParaRPr i="1" sz="1100">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0"/>
          <p:cNvSpPr txBox="1"/>
          <p:nvPr/>
        </p:nvSpPr>
        <p:spPr>
          <a:xfrm>
            <a:off x="161925" y="130900"/>
            <a:ext cx="795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latin typeface="Trebuchet MS"/>
                <a:ea typeface="Trebuchet MS"/>
                <a:cs typeface="Trebuchet MS"/>
                <a:sym typeface="Trebuchet MS"/>
              </a:rPr>
              <a:t>Scheduling</a:t>
            </a:r>
            <a:endParaRPr i="1" sz="2000"/>
          </a:p>
        </p:txBody>
      </p:sp>
      <p:sp>
        <p:nvSpPr>
          <p:cNvPr id="382" name="Google Shape;382;p60"/>
          <p:cNvSpPr txBox="1"/>
          <p:nvPr/>
        </p:nvSpPr>
        <p:spPr>
          <a:xfrm>
            <a:off x="161925" y="797975"/>
            <a:ext cx="4678200" cy="2984400"/>
          </a:xfrm>
          <a:prstGeom prst="rect">
            <a:avLst/>
          </a:prstGeom>
          <a:solidFill>
            <a:srgbClr val="EAD1DC"/>
          </a:solid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Maximize CPU use, quickly switch processes onto CPU for time sharing</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Char char="●"/>
            </a:pPr>
            <a:r>
              <a:rPr b="1" i="1" lang="en" sz="1350">
                <a:solidFill>
                  <a:srgbClr val="2749FF"/>
                </a:solidFill>
                <a:latin typeface="Trebuchet MS"/>
                <a:ea typeface="Trebuchet MS"/>
                <a:cs typeface="Trebuchet MS"/>
                <a:sym typeface="Trebuchet MS"/>
              </a:rPr>
              <a:t>Process scheduler </a:t>
            </a:r>
            <a:r>
              <a:rPr i="1" lang="en" sz="1350">
                <a:solidFill>
                  <a:schemeClr val="dk1"/>
                </a:solidFill>
                <a:latin typeface="Trebuchet MS"/>
                <a:ea typeface="Trebuchet MS"/>
                <a:cs typeface="Trebuchet MS"/>
                <a:sym typeface="Trebuchet MS"/>
              </a:rPr>
              <a:t>selects among available processes for next execution on CPU</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Char char="●"/>
            </a:pPr>
            <a:r>
              <a:rPr i="1" lang="en" sz="1350">
                <a:solidFill>
                  <a:schemeClr val="dk1"/>
                </a:solidFill>
                <a:latin typeface="Trebuchet MS"/>
                <a:ea typeface="Trebuchet MS"/>
                <a:cs typeface="Trebuchet MS"/>
                <a:sym typeface="Trebuchet MS"/>
              </a:rPr>
              <a:t>Maintains </a:t>
            </a:r>
            <a:r>
              <a:rPr b="1" i="1" lang="en" sz="1350">
                <a:solidFill>
                  <a:srgbClr val="2749FF"/>
                </a:solidFill>
                <a:latin typeface="Trebuchet MS"/>
                <a:ea typeface="Trebuchet MS"/>
                <a:cs typeface="Trebuchet MS"/>
                <a:sym typeface="Trebuchet MS"/>
              </a:rPr>
              <a:t>scheduling queues </a:t>
            </a:r>
            <a:r>
              <a:rPr i="1" lang="en" sz="1350">
                <a:solidFill>
                  <a:schemeClr val="dk1"/>
                </a:solidFill>
                <a:latin typeface="Trebuchet MS"/>
                <a:ea typeface="Trebuchet MS"/>
                <a:cs typeface="Trebuchet MS"/>
                <a:sym typeface="Trebuchet MS"/>
              </a:rPr>
              <a:t>of processes</a:t>
            </a:r>
            <a:endParaRPr i="1" sz="1350">
              <a:solidFill>
                <a:schemeClr val="dk1"/>
              </a:solidFill>
              <a:latin typeface="Trebuchet MS"/>
              <a:ea typeface="Trebuchet MS"/>
              <a:cs typeface="Trebuchet MS"/>
              <a:sym typeface="Trebuchet MS"/>
            </a:endParaRPr>
          </a:p>
          <a:p>
            <a:pPr indent="-200025" lvl="1" marL="685800" rtl="0" algn="l">
              <a:lnSpc>
                <a:spcPct val="115000"/>
              </a:lnSpc>
              <a:spcBef>
                <a:spcPts val="0"/>
              </a:spcBef>
              <a:spcAft>
                <a:spcPts val="0"/>
              </a:spcAft>
              <a:buClr>
                <a:schemeClr val="dk1"/>
              </a:buClr>
              <a:buSzPts val="1350"/>
              <a:buChar char="●"/>
            </a:pPr>
            <a:r>
              <a:rPr b="1" i="1" lang="en" sz="1350">
                <a:solidFill>
                  <a:srgbClr val="2749FF"/>
                </a:solidFill>
                <a:latin typeface="Trebuchet MS"/>
                <a:ea typeface="Trebuchet MS"/>
                <a:cs typeface="Trebuchet MS"/>
                <a:sym typeface="Trebuchet MS"/>
              </a:rPr>
              <a:t>Job queue </a:t>
            </a:r>
            <a:r>
              <a:rPr i="1" lang="en" sz="1350">
                <a:solidFill>
                  <a:schemeClr val="dk1"/>
                </a:solidFill>
                <a:latin typeface="Trebuchet MS"/>
                <a:ea typeface="Trebuchet MS"/>
                <a:cs typeface="Trebuchet MS"/>
                <a:sym typeface="Trebuchet MS"/>
              </a:rPr>
              <a:t>– set of all processes in the system</a:t>
            </a:r>
            <a:endParaRPr i="1" sz="1350">
              <a:solidFill>
                <a:schemeClr val="dk1"/>
              </a:solidFill>
              <a:latin typeface="Trebuchet MS"/>
              <a:ea typeface="Trebuchet MS"/>
              <a:cs typeface="Trebuchet MS"/>
              <a:sym typeface="Trebuchet MS"/>
            </a:endParaRPr>
          </a:p>
          <a:p>
            <a:pPr indent="-200025" lvl="1" marL="685800" rtl="0" algn="l">
              <a:lnSpc>
                <a:spcPct val="115000"/>
              </a:lnSpc>
              <a:spcBef>
                <a:spcPts val="0"/>
              </a:spcBef>
              <a:spcAft>
                <a:spcPts val="0"/>
              </a:spcAft>
              <a:buClr>
                <a:schemeClr val="dk1"/>
              </a:buClr>
              <a:buSzPts val="1350"/>
              <a:buChar char="●"/>
            </a:pPr>
            <a:r>
              <a:rPr b="1" i="1" lang="en" sz="1350">
                <a:solidFill>
                  <a:srgbClr val="2749FF"/>
                </a:solidFill>
                <a:latin typeface="Trebuchet MS"/>
                <a:ea typeface="Trebuchet MS"/>
                <a:cs typeface="Trebuchet MS"/>
                <a:sym typeface="Trebuchet MS"/>
              </a:rPr>
              <a:t>Ready queue </a:t>
            </a:r>
            <a:r>
              <a:rPr i="1" lang="en" sz="1350">
                <a:solidFill>
                  <a:schemeClr val="dk1"/>
                </a:solidFill>
                <a:latin typeface="Trebuchet MS"/>
                <a:ea typeface="Trebuchet MS"/>
                <a:cs typeface="Trebuchet MS"/>
                <a:sym typeface="Trebuchet MS"/>
              </a:rPr>
              <a:t>– set of all processes residing in main memory, ready and waiting to execute</a:t>
            </a:r>
            <a:endParaRPr i="1" sz="1350">
              <a:solidFill>
                <a:schemeClr val="dk1"/>
              </a:solidFill>
              <a:latin typeface="Trebuchet MS"/>
              <a:ea typeface="Trebuchet MS"/>
              <a:cs typeface="Trebuchet MS"/>
              <a:sym typeface="Trebuchet MS"/>
            </a:endParaRPr>
          </a:p>
          <a:p>
            <a:pPr indent="-200025" lvl="1" marL="685800" rtl="0" algn="l">
              <a:lnSpc>
                <a:spcPct val="115000"/>
              </a:lnSpc>
              <a:spcBef>
                <a:spcPts val="0"/>
              </a:spcBef>
              <a:spcAft>
                <a:spcPts val="0"/>
              </a:spcAft>
              <a:buClr>
                <a:schemeClr val="dk1"/>
              </a:buClr>
              <a:buSzPts val="1350"/>
              <a:buChar char="●"/>
            </a:pPr>
            <a:r>
              <a:rPr b="1" i="1" lang="en" sz="1350">
                <a:solidFill>
                  <a:srgbClr val="2749FF"/>
                </a:solidFill>
                <a:latin typeface="Trebuchet MS"/>
                <a:ea typeface="Trebuchet MS"/>
                <a:cs typeface="Trebuchet MS"/>
                <a:sym typeface="Trebuchet MS"/>
              </a:rPr>
              <a:t>Device queues </a:t>
            </a:r>
            <a:r>
              <a:rPr i="1" lang="en" sz="1350">
                <a:solidFill>
                  <a:schemeClr val="dk1"/>
                </a:solidFill>
                <a:latin typeface="Trebuchet MS"/>
                <a:ea typeface="Trebuchet MS"/>
                <a:cs typeface="Trebuchet MS"/>
                <a:sym typeface="Trebuchet MS"/>
              </a:rPr>
              <a:t>– set of processes waiting for an I/O device</a:t>
            </a:r>
            <a:endParaRPr i="1" sz="1350">
              <a:solidFill>
                <a:schemeClr val="dk1"/>
              </a:solidFill>
              <a:latin typeface="Trebuchet MS"/>
              <a:ea typeface="Trebuchet MS"/>
              <a:cs typeface="Trebuchet MS"/>
              <a:sym typeface="Trebuchet MS"/>
            </a:endParaRPr>
          </a:p>
          <a:p>
            <a:pPr indent="-200025" lvl="1" marL="685800" rtl="0" algn="l">
              <a:lnSpc>
                <a:spcPct val="115000"/>
              </a:lnSpc>
              <a:spcBef>
                <a:spcPts val="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Processes migrate among the various queues</a:t>
            </a:r>
            <a:endParaRPr i="1" sz="1350">
              <a:solidFill>
                <a:schemeClr val="dk1"/>
              </a:solidFill>
              <a:latin typeface="Trebuchet MS"/>
              <a:ea typeface="Trebuchet MS"/>
              <a:cs typeface="Trebuchet MS"/>
              <a:sym typeface="Trebuchet MS"/>
            </a:endParaRPr>
          </a:p>
          <a:p>
            <a:pPr indent="0" lvl="0" marL="0" rtl="0" algn="l">
              <a:spcBef>
                <a:spcPts val="1200"/>
              </a:spcBef>
              <a:spcAft>
                <a:spcPts val="0"/>
              </a:spcAft>
              <a:buNone/>
            </a:pPr>
            <a:r>
              <a:t/>
            </a:r>
            <a:endParaRPr/>
          </a:p>
        </p:txBody>
      </p:sp>
      <p:pic>
        <p:nvPicPr>
          <p:cNvPr id="383" name="Google Shape;383;p60"/>
          <p:cNvPicPr preferRelativeResize="0"/>
          <p:nvPr/>
        </p:nvPicPr>
        <p:blipFill>
          <a:blip r:embed="rId3">
            <a:alphaModFix/>
          </a:blip>
          <a:stretch>
            <a:fillRect/>
          </a:stretch>
        </p:blipFill>
        <p:spPr>
          <a:xfrm>
            <a:off x="4931100" y="977800"/>
            <a:ext cx="4119075" cy="2549899"/>
          </a:xfrm>
          <a:prstGeom prst="rect">
            <a:avLst/>
          </a:prstGeom>
          <a:noFill/>
          <a:ln>
            <a:noFill/>
          </a:ln>
        </p:spPr>
      </p:pic>
      <p:sp>
        <p:nvSpPr>
          <p:cNvPr id="384" name="Google Shape;384;p60"/>
          <p:cNvSpPr txBox="1"/>
          <p:nvPr/>
        </p:nvSpPr>
        <p:spPr>
          <a:xfrm>
            <a:off x="214600" y="4431750"/>
            <a:ext cx="76362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latin typeface="Trebuchet MS"/>
                <a:ea typeface="Trebuchet MS"/>
                <a:cs typeface="Trebuchet MS"/>
                <a:sym typeface="Trebuchet MS"/>
              </a:rPr>
              <a:t>* https://www.os-book.com/OS9/slide-dir/PPT-dir/ch3.ppt</a:t>
            </a:r>
            <a:endParaRPr i="1" sz="1300">
              <a:latin typeface="Trebuchet MS"/>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nvSpPr>
        <p:spPr>
          <a:xfrm>
            <a:off x="161925" y="130900"/>
            <a:ext cx="795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latin typeface="Trebuchet MS"/>
                <a:ea typeface="Trebuchet MS"/>
                <a:cs typeface="Trebuchet MS"/>
                <a:sym typeface="Trebuchet MS"/>
              </a:rPr>
              <a:t>Schedulers</a:t>
            </a:r>
            <a:endParaRPr i="1" sz="2000"/>
          </a:p>
        </p:txBody>
      </p:sp>
      <p:sp>
        <p:nvSpPr>
          <p:cNvPr id="390" name="Google Shape;390;p61"/>
          <p:cNvSpPr txBox="1"/>
          <p:nvPr/>
        </p:nvSpPr>
        <p:spPr>
          <a:xfrm>
            <a:off x="161925" y="797975"/>
            <a:ext cx="8672100" cy="3906000"/>
          </a:xfrm>
          <a:prstGeom prst="rect">
            <a:avLst/>
          </a:prstGeom>
          <a:solidFill>
            <a:srgbClr val="EAD1DC"/>
          </a:solid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b="1" i="1" lang="en">
                <a:solidFill>
                  <a:srgbClr val="2749FF"/>
                </a:solidFill>
                <a:latin typeface="Trebuchet MS"/>
                <a:ea typeface="Trebuchet MS"/>
                <a:cs typeface="Trebuchet MS"/>
                <a:sym typeface="Trebuchet MS"/>
              </a:rPr>
              <a:t>Short-term scheduler  </a:t>
            </a:r>
            <a:r>
              <a:rPr i="1" lang="en">
                <a:solidFill>
                  <a:schemeClr val="dk1"/>
                </a:solidFill>
                <a:latin typeface="Trebuchet MS"/>
                <a:ea typeface="Trebuchet MS"/>
                <a:cs typeface="Trebuchet MS"/>
                <a:sym typeface="Trebuchet MS"/>
              </a:rPr>
              <a:t>(or </a:t>
            </a:r>
            <a:r>
              <a:rPr b="1" i="1" lang="en">
                <a:solidFill>
                  <a:srgbClr val="2749FF"/>
                </a:solidFill>
                <a:latin typeface="Trebuchet MS"/>
                <a:ea typeface="Trebuchet MS"/>
                <a:cs typeface="Trebuchet MS"/>
                <a:sym typeface="Trebuchet MS"/>
              </a:rPr>
              <a:t>CPU scheduler</a:t>
            </a:r>
            <a:r>
              <a:rPr i="1" lang="en">
                <a:solidFill>
                  <a:schemeClr val="dk1"/>
                </a:solidFill>
                <a:latin typeface="Trebuchet MS"/>
                <a:ea typeface="Trebuchet MS"/>
                <a:cs typeface="Trebuchet MS"/>
                <a:sym typeface="Trebuchet MS"/>
              </a:rPr>
              <a:t>) – selects which process should be executed next and allocates CPU</a:t>
            </a:r>
            <a:endParaRPr i="1">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Sometimes the only scheduler in a system</a:t>
            </a:r>
            <a:endParaRPr i="1">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Short-term scheduler is invoked frequently (milliseconds) ⇒ (must be fast)</a:t>
            </a:r>
            <a:endParaRPr i="1">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Char char="●"/>
            </a:pPr>
            <a:r>
              <a:rPr b="1" i="1" lang="en">
                <a:solidFill>
                  <a:srgbClr val="2749FF"/>
                </a:solidFill>
                <a:latin typeface="Trebuchet MS"/>
                <a:ea typeface="Trebuchet MS"/>
                <a:cs typeface="Trebuchet MS"/>
                <a:sym typeface="Trebuchet MS"/>
              </a:rPr>
              <a:t>Long-term scheduler  </a:t>
            </a:r>
            <a:r>
              <a:rPr i="1" lang="en">
                <a:solidFill>
                  <a:schemeClr val="dk1"/>
                </a:solidFill>
                <a:latin typeface="Trebuchet MS"/>
                <a:ea typeface="Trebuchet MS"/>
                <a:cs typeface="Trebuchet MS"/>
                <a:sym typeface="Trebuchet MS"/>
              </a:rPr>
              <a:t>(or </a:t>
            </a:r>
            <a:r>
              <a:rPr b="1" i="1" lang="en">
                <a:solidFill>
                  <a:srgbClr val="2749FF"/>
                </a:solidFill>
                <a:latin typeface="Trebuchet MS"/>
                <a:ea typeface="Trebuchet MS"/>
                <a:cs typeface="Trebuchet MS"/>
                <a:sym typeface="Trebuchet MS"/>
              </a:rPr>
              <a:t>job scheduler</a:t>
            </a:r>
            <a:r>
              <a:rPr i="1" lang="en">
                <a:solidFill>
                  <a:schemeClr val="dk1"/>
                </a:solidFill>
                <a:latin typeface="Trebuchet MS"/>
                <a:ea typeface="Trebuchet MS"/>
                <a:cs typeface="Trebuchet MS"/>
                <a:sym typeface="Trebuchet MS"/>
              </a:rPr>
              <a:t>) – selects which processes should be brought into the ready queue</a:t>
            </a:r>
            <a:endParaRPr i="1">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Long-term scheduler is invoked  infrequently (seconds, minutes) ⇒ (may be slow)</a:t>
            </a:r>
            <a:endParaRPr i="1">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Char char="●"/>
            </a:pPr>
            <a:r>
              <a:rPr i="1" lang="en">
                <a:solidFill>
                  <a:schemeClr val="dk1"/>
                </a:solidFill>
                <a:latin typeface="Trebuchet MS"/>
                <a:ea typeface="Trebuchet MS"/>
                <a:cs typeface="Trebuchet MS"/>
                <a:sym typeface="Trebuchet MS"/>
              </a:rPr>
              <a:t>The long-term scheduler controls the </a:t>
            </a:r>
            <a:r>
              <a:rPr b="1" i="1" lang="en">
                <a:solidFill>
                  <a:srgbClr val="2749FF"/>
                </a:solidFill>
                <a:latin typeface="Trebuchet MS"/>
                <a:ea typeface="Trebuchet MS"/>
                <a:cs typeface="Trebuchet MS"/>
                <a:sym typeface="Trebuchet MS"/>
              </a:rPr>
              <a:t>degree of multiprogramming</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FF0000"/>
              </a:buClr>
              <a:buSzPts val="1400"/>
              <a:buFont typeface="Trebuchet MS"/>
              <a:buChar char="●"/>
            </a:pPr>
            <a:r>
              <a:rPr b="1" i="1" lang="en">
                <a:solidFill>
                  <a:srgbClr val="FF0000"/>
                </a:solidFill>
                <a:latin typeface="Trebuchet MS"/>
                <a:ea typeface="Trebuchet MS"/>
                <a:cs typeface="Trebuchet MS"/>
                <a:sym typeface="Trebuchet MS"/>
              </a:rPr>
              <a:t>Processes can be described as either:</a:t>
            </a:r>
            <a:endParaRPr b="1" i="1">
              <a:solidFill>
                <a:srgbClr val="FF0000"/>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Char char="●"/>
            </a:pPr>
            <a:r>
              <a:rPr b="1" i="1" lang="en">
                <a:solidFill>
                  <a:srgbClr val="2749FF"/>
                </a:solidFill>
                <a:latin typeface="Trebuchet MS"/>
                <a:ea typeface="Trebuchet MS"/>
                <a:cs typeface="Trebuchet MS"/>
                <a:sym typeface="Trebuchet MS"/>
              </a:rPr>
              <a:t>I/O-bound process</a:t>
            </a:r>
            <a:r>
              <a:rPr i="1" lang="en">
                <a:solidFill>
                  <a:schemeClr val="dk1"/>
                </a:solidFill>
                <a:latin typeface="Trebuchet MS"/>
                <a:ea typeface="Trebuchet MS"/>
                <a:cs typeface="Trebuchet MS"/>
                <a:sym typeface="Trebuchet MS"/>
              </a:rPr>
              <a:t> – spends more time doing I/O than computations, many short CPU bursts</a:t>
            </a:r>
            <a:endParaRPr i="1">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Char char="●"/>
            </a:pPr>
            <a:r>
              <a:rPr b="1" i="1" lang="en">
                <a:solidFill>
                  <a:srgbClr val="2749FF"/>
                </a:solidFill>
                <a:latin typeface="Trebuchet MS"/>
                <a:ea typeface="Trebuchet MS"/>
                <a:cs typeface="Trebuchet MS"/>
                <a:sym typeface="Trebuchet MS"/>
              </a:rPr>
              <a:t>CPU-bound process </a:t>
            </a:r>
            <a:r>
              <a:rPr i="1" lang="en">
                <a:solidFill>
                  <a:schemeClr val="dk1"/>
                </a:solidFill>
                <a:latin typeface="Trebuchet MS"/>
                <a:ea typeface="Trebuchet MS"/>
                <a:cs typeface="Trebuchet MS"/>
                <a:sym typeface="Trebuchet MS"/>
              </a:rPr>
              <a:t>– spends more time doing computations; few very long CPU bursts</a:t>
            </a:r>
            <a:endParaRPr i="1">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rgbClr val="FF0000"/>
              </a:buClr>
              <a:buSzPts val="1400"/>
              <a:buChar char="●"/>
            </a:pPr>
            <a:r>
              <a:rPr b="1" i="1" lang="en">
                <a:solidFill>
                  <a:srgbClr val="FF0000"/>
                </a:solidFill>
                <a:latin typeface="Trebuchet MS"/>
                <a:ea typeface="Trebuchet MS"/>
                <a:cs typeface="Trebuchet MS"/>
                <a:sym typeface="Trebuchet MS"/>
              </a:rPr>
              <a:t>Long-term scheduler strives for good process mix – Why?</a:t>
            </a:r>
            <a:endParaRPr b="1" i="1" sz="1550">
              <a:solidFill>
                <a:srgbClr val="FF0000"/>
              </a:solidFill>
              <a:latin typeface="Trebuchet MS"/>
              <a:ea typeface="Trebuchet MS"/>
              <a:cs typeface="Trebuchet MS"/>
              <a:sym typeface="Trebuchet MS"/>
            </a:endParaRPr>
          </a:p>
          <a:p>
            <a:pPr indent="0" lvl="0" marL="0" rtl="0" algn="l">
              <a:spcBef>
                <a:spcPts val="1200"/>
              </a:spcBef>
              <a:spcAft>
                <a:spcPts val="0"/>
              </a:spcAft>
              <a:buNone/>
            </a:pPr>
            <a:r>
              <a:t/>
            </a:r>
            <a:endParaRPr/>
          </a:p>
        </p:txBody>
      </p:sp>
      <p:sp>
        <p:nvSpPr>
          <p:cNvPr id="391" name="Google Shape;391;p61"/>
          <p:cNvSpPr txBox="1"/>
          <p:nvPr/>
        </p:nvSpPr>
        <p:spPr>
          <a:xfrm>
            <a:off x="214600" y="4703850"/>
            <a:ext cx="76362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latin typeface="Trebuchet MS"/>
                <a:ea typeface="Trebuchet MS"/>
                <a:cs typeface="Trebuchet MS"/>
                <a:sym typeface="Trebuchet MS"/>
              </a:rPr>
              <a:t>* https://www.os-book.com/OS9/slide-dir/PPT-dir/ch3.ppt</a:t>
            </a:r>
            <a:endParaRPr i="1" sz="1300">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nvSpPr>
        <p:spPr>
          <a:xfrm>
            <a:off x="6144850" y="2618675"/>
            <a:ext cx="30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5" name="Google Shape;85;p17"/>
          <p:cNvSpPr txBox="1"/>
          <p:nvPr/>
        </p:nvSpPr>
        <p:spPr>
          <a:xfrm>
            <a:off x="1374350" y="2028900"/>
            <a:ext cx="6045600" cy="48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Trebuchet MS"/>
                <a:ea typeface="Trebuchet MS"/>
                <a:cs typeface="Trebuchet MS"/>
                <a:sym typeface="Trebuchet MS"/>
              </a:rPr>
              <a:t>Building Blocks </a:t>
            </a:r>
            <a:endParaRPr sz="2200">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2"/>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397" name="Google Shape;397;p62"/>
          <p:cNvSpPr txBox="1"/>
          <p:nvPr/>
        </p:nvSpPr>
        <p:spPr>
          <a:xfrm>
            <a:off x="365400" y="194332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a:latin typeface="Trebuchet MS"/>
                <a:ea typeface="Trebuchet MS"/>
                <a:cs typeface="Trebuchet MS"/>
                <a:sym typeface="Trebuchet MS"/>
              </a:rPr>
              <a:t>Load Average and CPU Performance</a:t>
            </a:r>
            <a:endParaRPr i="1" sz="2000">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3"/>
          <p:cNvSpPr txBox="1"/>
          <p:nvPr/>
        </p:nvSpPr>
        <p:spPr>
          <a:xfrm>
            <a:off x="195850" y="824300"/>
            <a:ext cx="8488800" cy="2835000"/>
          </a:xfrm>
          <a:prstGeom prst="rect">
            <a:avLst/>
          </a:prstGeom>
          <a:solidFill>
            <a:srgbClr val="D9EAD3"/>
          </a:solidFill>
          <a:ln>
            <a:noFill/>
          </a:ln>
        </p:spPr>
        <p:txBody>
          <a:bodyPr anchorCtr="0" anchor="t" bIns="91425" lIns="91425" spcFirstLastPara="1" rIns="91425" wrap="square" tIns="91425">
            <a:noAutofit/>
          </a:bodyPr>
          <a:lstStyle/>
          <a:p>
            <a:pPr indent="0" lvl="0" marL="0" marR="63500" rtl="0" algn="l">
              <a:lnSpc>
                <a:spcPct val="115000"/>
              </a:lnSpc>
              <a:spcBef>
                <a:spcPts val="0"/>
              </a:spcBef>
              <a:spcAft>
                <a:spcPts val="0"/>
              </a:spcAft>
              <a:buClr>
                <a:schemeClr val="dk1"/>
              </a:buClr>
              <a:buSzPts val="1100"/>
              <a:buFont typeface="Arial"/>
              <a:buNone/>
            </a:pPr>
            <a:r>
              <a:rPr i="1" lang="en">
                <a:latin typeface="Trebuchet MS"/>
                <a:ea typeface="Trebuchet MS"/>
                <a:cs typeface="Trebuchet MS"/>
                <a:sym typeface="Trebuchet MS"/>
              </a:rPr>
              <a:t>Load average is </a:t>
            </a:r>
            <a:r>
              <a:rPr b="1" i="1" lang="en">
                <a:latin typeface="Trebuchet MS"/>
                <a:ea typeface="Trebuchet MS"/>
                <a:cs typeface="Trebuchet MS"/>
                <a:sym typeface="Trebuchet MS"/>
              </a:rPr>
              <a:t>a metric that shows the average number of threads running or waiting at a particular time</a:t>
            </a:r>
            <a:r>
              <a:rPr i="1" lang="en">
                <a:latin typeface="Trebuchet MS"/>
                <a:ea typeface="Trebuchet MS"/>
                <a:cs typeface="Trebuchet MS"/>
                <a:sym typeface="Trebuchet MS"/>
              </a:rPr>
              <a:t>. It helps Linux users understand how system resources are engaged. </a:t>
            </a:r>
            <a:endParaRPr i="1">
              <a:latin typeface="Trebuchet MS"/>
              <a:ea typeface="Trebuchet MS"/>
              <a:cs typeface="Trebuchet MS"/>
              <a:sym typeface="Trebuchet MS"/>
            </a:endParaRPr>
          </a:p>
          <a:p>
            <a:pPr indent="0" lvl="0" marL="0" marR="63500" rtl="0" algn="l">
              <a:lnSpc>
                <a:spcPct val="137500"/>
              </a:lnSpc>
              <a:spcBef>
                <a:spcPts val="1500"/>
              </a:spcBef>
              <a:spcAft>
                <a:spcPts val="0"/>
              </a:spcAft>
              <a:buClr>
                <a:schemeClr val="dk1"/>
              </a:buClr>
              <a:buSzPts val="1100"/>
              <a:buFont typeface="Arial"/>
              <a:buNone/>
            </a:pPr>
            <a:r>
              <a:rPr b="1" i="1" lang="en">
                <a:latin typeface="Trebuchet MS"/>
                <a:ea typeface="Trebuchet MS"/>
                <a:cs typeface="Trebuchet MS"/>
                <a:sym typeface="Trebuchet MS"/>
              </a:rPr>
              <a:t>What is load average? </a:t>
            </a:r>
            <a:endParaRPr b="1" i="1">
              <a:latin typeface="Trebuchet MS"/>
              <a:ea typeface="Trebuchet MS"/>
              <a:cs typeface="Trebuchet MS"/>
              <a:sym typeface="Trebuchet MS"/>
            </a:endParaRPr>
          </a:p>
          <a:p>
            <a:pPr indent="-317500" lvl="0" marL="457200" rtl="0" algn="l">
              <a:lnSpc>
                <a:spcPct val="137500"/>
              </a:lnSpc>
              <a:spcBef>
                <a:spcPts val="1500"/>
              </a:spcBef>
              <a:spcAft>
                <a:spcPts val="0"/>
              </a:spcAft>
              <a:buClr>
                <a:srgbClr val="000000"/>
              </a:buClr>
              <a:buSzPts val="1400"/>
              <a:buFont typeface="Trebuchet MS"/>
              <a:buChar char="●"/>
            </a:pPr>
            <a:r>
              <a:rPr i="1" lang="en">
                <a:latin typeface="Trebuchet MS"/>
                <a:ea typeface="Trebuchet MS"/>
                <a:cs typeface="Trebuchet MS"/>
                <a:sym typeface="Trebuchet MS"/>
              </a:rPr>
              <a:t>What it measures: The average number of processes that are either in the run queue or waiting for a turn to run on the CPU.</a:t>
            </a:r>
            <a:endParaRPr i="1">
              <a:latin typeface="Trebuchet MS"/>
              <a:ea typeface="Trebuchet MS"/>
              <a:cs typeface="Trebuchet MS"/>
              <a:sym typeface="Trebuchet MS"/>
            </a:endParaRPr>
          </a:p>
          <a:p>
            <a:pPr indent="-317500" lvl="0" marL="457200" rtl="0" algn="l">
              <a:lnSpc>
                <a:spcPct val="137500"/>
              </a:lnSpc>
              <a:spcBef>
                <a:spcPts val="0"/>
              </a:spcBef>
              <a:spcAft>
                <a:spcPts val="0"/>
              </a:spcAft>
              <a:buClr>
                <a:srgbClr val="000000"/>
              </a:buClr>
              <a:buSzPts val="1400"/>
              <a:buFont typeface="Trebuchet MS"/>
              <a:buChar char="●"/>
            </a:pPr>
            <a:r>
              <a:rPr i="1" lang="en">
                <a:latin typeface="Trebuchet MS"/>
                <a:ea typeface="Trebuchet MS"/>
                <a:cs typeface="Trebuchet MS"/>
                <a:sym typeface="Trebuchet MS"/>
              </a:rPr>
              <a:t>How it's calculated: The sum of the waiting and the running threads.</a:t>
            </a:r>
            <a:endParaRPr i="1">
              <a:latin typeface="Trebuchet MS"/>
              <a:ea typeface="Trebuchet MS"/>
              <a:cs typeface="Trebuchet MS"/>
              <a:sym typeface="Trebuchet MS"/>
            </a:endParaRPr>
          </a:p>
          <a:p>
            <a:pPr indent="-317500" lvl="0" marL="457200" rtl="0" algn="l">
              <a:lnSpc>
                <a:spcPct val="137500"/>
              </a:lnSpc>
              <a:spcBef>
                <a:spcPts val="0"/>
              </a:spcBef>
              <a:spcAft>
                <a:spcPts val="0"/>
              </a:spcAft>
              <a:buClr>
                <a:srgbClr val="000000"/>
              </a:buClr>
              <a:buSzPts val="1400"/>
              <a:buFont typeface="Trebuchet MS"/>
              <a:buChar char="●"/>
            </a:pPr>
            <a:r>
              <a:rPr i="1" lang="en">
                <a:latin typeface="Trebuchet MS"/>
                <a:ea typeface="Trebuchet MS"/>
                <a:cs typeface="Trebuchet MS"/>
                <a:sym typeface="Trebuchet MS"/>
              </a:rPr>
              <a:t>How it's displayed: The system load averages over a time of fifteen, five, and one minute.</a:t>
            </a:r>
            <a:endParaRPr i="1">
              <a:latin typeface="Trebuchet MS"/>
              <a:ea typeface="Trebuchet MS"/>
              <a:cs typeface="Trebuchet MS"/>
              <a:sym typeface="Trebuchet MS"/>
            </a:endParaRPr>
          </a:p>
          <a:p>
            <a:pPr indent="0" lvl="0" marL="0" rtl="0" algn="l">
              <a:spcBef>
                <a:spcPts val="1500"/>
              </a:spcBef>
              <a:spcAft>
                <a:spcPts val="0"/>
              </a:spcAft>
              <a:buNone/>
            </a:pPr>
            <a:r>
              <a:t/>
            </a:r>
            <a:endParaRPr>
              <a:latin typeface="Trebuchet MS"/>
              <a:ea typeface="Trebuchet MS"/>
              <a:cs typeface="Trebuchet MS"/>
              <a:sym typeface="Trebuchet MS"/>
            </a:endParaRPr>
          </a:p>
        </p:txBody>
      </p:sp>
      <p:sp>
        <p:nvSpPr>
          <p:cNvPr id="403" name="Google Shape;403;p63"/>
          <p:cNvSpPr txBox="1"/>
          <p:nvPr/>
        </p:nvSpPr>
        <p:spPr>
          <a:xfrm>
            <a:off x="195850" y="187850"/>
            <a:ext cx="84132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Process States and Performance (Load Average)</a:t>
            </a:r>
            <a:endParaRPr i="1" sz="2000">
              <a:latin typeface="Trebuchet MS"/>
              <a:ea typeface="Trebuchet MS"/>
              <a:cs typeface="Trebuchet MS"/>
              <a:sym typeface="Trebuchet MS"/>
            </a:endParaRPr>
          </a:p>
        </p:txBody>
      </p:sp>
      <p:sp>
        <p:nvSpPr>
          <p:cNvPr id="404" name="Google Shape;404;p63"/>
          <p:cNvSpPr txBox="1"/>
          <p:nvPr/>
        </p:nvSpPr>
        <p:spPr>
          <a:xfrm>
            <a:off x="2005175" y="3957775"/>
            <a:ext cx="4660800" cy="4872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600" u="sng">
                <a:solidFill>
                  <a:srgbClr val="FF0000"/>
                </a:solidFill>
                <a:latin typeface="Trebuchet MS"/>
                <a:ea typeface="Trebuchet MS"/>
                <a:cs typeface="Trebuchet MS"/>
                <a:sym typeface="Trebuchet MS"/>
              </a:rPr>
              <a:t>It’s not same as CPU Utilisation!</a:t>
            </a:r>
            <a:endParaRPr b="1" i="1" sz="1600" u="sng">
              <a:solidFill>
                <a:srgbClr val="FF0000"/>
              </a:solidFill>
              <a:latin typeface="Trebuchet MS"/>
              <a:ea typeface="Trebuchet MS"/>
              <a:cs typeface="Trebuchet MS"/>
              <a:sym typeface="Trebuchet M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4"/>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410" name="Google Shape;410;p64"/>
          <p:cNvSpPr txBox="1"/>
          <p:nvPr/>
        </p:nvSpPr>
        <p:spPr>
          <a:xfrm>
            <a:off x="365400" y="1688200"/>
            <a:ext cx="8413200" cy="13737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000" u="sng">
                <a:solidFill>
                  <a:srgbClr val="FF0000"/>
                </a:solidFill>
                <a:latin typeface="Trebuchet MS"/>
                <a:ea typeface="Trebuchet MS"/>
                <a:cs typeface="Trebuchet MS"/>
                <a:sym typeface="Trebuchet MS"/>
              </a:rPr>
              <a:t>Question: </a:t>
            </a:r>
            <a:r>
              <a:rPr i="1" lang="en" sz="2000">
                <a:latin typeface="Trebuchet MS"/>
                <a:ea typeface="Trebuchet MS"/>
                <a:cs typeface="Trebuchet MS"/>
                <a:sym typeface="Trebuchet MS"/>
              </a:rPr>
              <a:t>The OS is managing 100s/1000s of processes (and threads), and has to </a:t>
            </a:r>
            <a:r>
              <a:rPr i="1" lang="en" sz="2000">
                <a:latin typeface="Trebuchet MS"/>
                <a:ea typeface="Trebuchet MS"/>
                <a:cs typeface="Trebuchet MS"/>
                <a:sym typeface="Trebuchet MS"/>
              </a:rPr>
              <a:t>schedule them in nearly microseconds; What kind of data structures are used by the scheduler?</a:t>
            </a:r>
            <a:endParaRPr i="1" sz="2000">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5"/>
          <p:cNvSpPr txBox="1"/>
          <p:nvPr/>
        </p:nvSpPr>
        <p:spPr>
          <a:xfrm>
            <a:off x="244200" y="622525"/>
            <a:ext cx="8655600" cy="412500"/>
          </a:xfrm>
          <a:prstGeom prst="rect">
            <a:avLst/>
          </a:prstGeom>
          <a:solidFill>
            <a:srgbClr val="FCE5CD"/>
          </a:solid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Similar to standard programming data structures</a:t>
            </a:r>
            <a:endParaRPr i="1">
              <a:latin typeface="Trebuchet MS"/>
              <a:ea typeface="Trebuchet MS"/>
              <a:cs typeface="Trebuchet MS"/>
              <a:sym typeface="Trebuchet MS"/>
            </a:endParaRPr>
          </a:p>
        </p:txBody>
      </p:sp>
      <p:sp>
        <p:nvSpPr>
          <p:cNvPr id="416" name="Google Shape;416;p65"/>
          <p:cNvSpPr txBox="1"/>
          <p:nvPr/>
        </p:nvSpPr>
        <p:spPr>
          <a:xfrm>
            <a:off x="148350" y="4247425"/>
            <a:ext cx="8847300" cy="781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latin typeface="Trebuchet MS"/>
                <a:ea typeface="Trebuchet MS"/>
                <a:cs typeface="Trebuchet MS"/>
                <a:sym typeface="Trebuchet MS"/>
              </a:rPr>
              <a:t>* Lists - </a:t>
            </a:r>
            <a:r>
              <a:rPr i="1" lang="en" sz="1300" u="sng">
                <a:solidFill>
                  <a:schemeClr val="hlink"/>
                </a:solidFill>
                <a:latin typeface="Trebuchet MS"/>
                <a:ea typeface="Trebuchet MS"/>
                <a:cs typeface="Trebuchet MS"/>
                <a:sym typeface="Trebuchet MS"/>
                <a:hlinkClick r:id="rId3"/>
              </a:rPr>
              <a:t>https://github.com/torvalds/linux/blob/master/include/linux/list.h</a:t>
            </a:r>
            <a:endParaRPr i="1" sz="1300">
              <a:latin typeface="Trebuchet MS"/>
              <a:ea typeface="Trebuchet MS"/>
              <a:cs typeface="Trebuchet MS"/>
              <a:sym typeface="Trebuchet MS"/>
            </a:endParaRPr>
          </a:p>
          <a:p>
            <a:pPr indent="0" lvl="0" marL="0" rtl="0" algn="l">
              <a:spcBef>
                <a:spcPts val="0"/>
              </a:spcBef>
              <a:spcAft>
                <a:spcPts val="0"/>
              </a:spcAft>
              <a:buNone/>
            </a:pPr>
            <a:r>
              <a:rPr i="1" lang="en" sz="1300">
                <a:latin typeface="Trebuchet MS"/>
                <a:ea typeface="Trebuchet MS"/>
                <a:cs typeface="Trebuchet MS"/>
                <a:sym typeface="Trebuchet MS"/>
              </a:rPr>
              <a:t>* Red Black Tree - </a:t>
            </a:r>
            <a:r>
              <a:rPr i="1" lang="en" sz="1300" u="sng">
                <a:solidFill>
                  <a:schemeClr val="hlink"/>
                </a:solidFill>
                <a:latin typeface="Trebuchet MS"/>
                <a:ea typeface="Trebuchet MS"/>
                <a:cs typeface="Trebuchet MS"/>
                <a:sym typeface="Trebuchet MS"/>
                <a:hlinkClick r:id="rId4"/>
              </a:rPr>
              <a:t>https://github.com/torvalds/linux/blob/master/include/linux/rbtree.h</a:t>
            </a:r>
            <a:endParaRPr i="1" sz="1300">
              <a:latin typeface="Trebuchet MS"/>
              <a:ea typeface="Trebuchet MS"/>
              <a:cs typeface="Trebuchet MS"/>
              <a:sym typeface="Trebuchet MS"/>
            </a:endParaRPr>
          </a:p>
          <a:p>
            <a:pPr indent="0" lvl="0" marL="0" rtl="0" algn="l">
              <a:spcBef>
                <a:spcPts val="0"/>
              </a:spcBef>
              <a:spcAft>
                <a:spcPts val="0"/>
              </a:spcAft>
              <a:buNone/>
            </a:pPr>
            <a:r>
              <a:rPr i="1" lang="en" sz="1300">
                <a:latin typeface="Trebuchet MS"/>
                <a:ea typeface="Trebuchet MS"/>
                <a:cs typeface="Trebuchet MS"/>
                <a:sym typeface="Trebuchet MS"/>
              </a:rPr>
              <a:t>* Hashmap - </a:t>
            </a:r>
            <a:r>
              <a:rPr i="1" lang="en" sz="1300" u="sng">
                <a:solidFill>
                  <a:schemeClr val="hlink"/>
                </a:solidFill>
                <a:latin typeface="Trebuchet MS"/>
                <a:ea typeface="Trebuchet MS"/>
                <a:cs typeface="Trebuchet MS"/>
                <a:sym typeface="Trebuchet MS"/>
                <a:hlinkClick r:id="rId5"/>
              </a:rPr>
              <a:t>https://github.com/torvalds/linux/blob/master/tools/lib/bpf/hashmap.c</a:t>
            </a:r>
            <a:endParaRPr i="1" sz="1300">
              <a:latin typeface="Trebuchet MS"/>
              <a:ea typeface="Trebuchet MS"/>
              <a:cs typeface="Trebuchet MS"/>
              <a:sym typeface="Trebuchet MS"/>
            </a:endParaRPr>
          </a:p>
          <a:p>
            <a:pPr indent="0" lvl="0" marL="0" rtl="0" algn="l">
              <a:spcBef>
                <a:spcPts val="0"/>
              </a:spcBef>
              <a:spcAft>
                <a:spcPts val="0"/>
              </a:spcAft>
              <a:buNone/>
            </a:pPr>
            <a:r>
              <a:t/>
            </a:r>
            <a:endParaRPr i="1" sz="1300">
              <a:latin typeface="Trebuchet MS"/>
              <a:ea typeface="Trebuchet MS"/>
              <a:cs typeface="Trebuchet MS"/>
              <a:sym typeface="Trebuchet MS"/>
            </a:endParaRPr>
          </a:p>
          <a:p>
            <a:pPr indent="0" lvl="0" marL="0" rtl="0" algn="l">
              <a:spcBef>
                <a:spcPts val="0"/>
              </a:spcBef>
              <a:spcAft>
                <a:spcPts val="0"/>
              </a:spcAft>
              <a:buNone/>
            </a:pPr>
            <a:r>
              <a:t/>
            </a:r>
            <a:endParaRPr i="1" sz="1300">
              <a:latin typeface="Trebuchet MS"/>
              <a:ea typeface="Trebuchet MS"/>
              <a:cs typeface="Trebuchet MS"/>
              <a:sym typeface="Trebuchet MS"/>
            </a:endParaRPr>
          </a:p>
        </p:txBody>
      </p:sp>
      <p:sp>
        <p:nvSpPr>
          <p:cNvPr id="417" name="Google Shape;417;p65"/>
          <p:cNvSpPr txBox="1"/>
          <p:nvPr/>
        </p:nvSpPr>
        <p:spPr>
          <a:xfrm>
            <a:off x="244200" y="113350"/>
            <a:ext cx="80226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latin typeface="Trebuchet MS"/>
                <a:ea typeface="Trebuchet MS"/>
                <a:cs typeface="Trebuchet MS"/>
                <a:sym typeface="Trebuchet MS"/>
              </a:rPr>
              <a:t>Kernel Data Structures</a:t>
            </a:r>
            <a:endParaRPr b="1" i="1" sz="1600">
              <a:latin typeface="Trebuchet MS"/>
              <a:ea typeface="Trebuchet MS"/>
              <a:cs typeface="Trebuchet MS"/>
              <a:sym typeface="Trebuchet MS"/>
            </a:endParaRPr>
          </a:p>
        </p:txBody>
      </p:sp>
      <p:pic>
        <p:nvPicPr>
          <p:cNvPr id="418" name="Google Shape;418;p65"/>
          <p:cNvPicPr preferRelativeResize="0"/>
          <p:nvPr/>
        </p:nvPicPr>
        <p:blipFill>
          <a:blip r:embed="rId6">
            <a:alphaModFix/>
          </a:blip>
          <a:stretch>
            <a:fillRect/>
          </a:stretch>
        </p:blipFill>
        <p:spPr>
          <a:xfrm>
            <a:off x="282125" y="1240225"/>
            <a:ext cx="4400701" cy="2854800"/>
          </a:xfrm>
          <a:prstGeom prst="rect">
            <a:avLst/>
          </a:prstGeom>
          <a:noFill/>
          <a:ln>
            <a:noFill/>
          </a:ln>
        </p:spPr>
      </p:pic>
      <p:pic>
        <p:nvPicPr>
          <p:cNvPr id="419" name="Google Shape;419;p65"/>
          <p:cNvPicPr preferRelativeResize="0"/>
          <p:nvPr/>
        </p:nvPicPr>
        <p:blipFill>
          <a:blip r:embed="rId7">
            <a:alphaModFix/>
          </a:blip>
          <a:stretch>
            <a:fillRect/>
          </a:stretch>
        </p:blipFill>
        <p:spPr>
          <a:xfrm>
            <a:off x="5967514" y="1398200"/>
            <a:ext cx="2066925" cy="1619250"/>
          </a:xfrm>
          <a:prstGeom prst="rect">
            <a:avLst/>
          </a:prstGeom>
          <a:noFill/>
          <a:ln>
            <a:noFill/>
          </a:ln>
        </p:spPr>
      </p:pic>
      <p:sp>
        <p:nvSpPr>
          <p:cNvPr id="420" name="Google Shape;420;p65"/>
          <p:cNvSpPr txBox="1"/>
          <p:nvPr/>
        </p:nvSpPr>
        <p:spPr>
          <a:xfrm>
            <a:off x="5298163" y="3303313"/>
            <a:ext cx="3405600" cy="412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rPr i="1" lang="en">
                <a:latin typeface="Trebuchet MS"/>
                <a:ea typeface="Trebuchet MS"/>
                <a:cs typeface="Trebuchet MS"/>
                <a:sym typeface="Trebuchet MS"/>
              </a:rPr>
              <a:t>Binary search trees (Variants)</a:t>
            </a:r>
            <a:endParaRPr i="1">
              <a:latin typeface="Trebuchet MS"/>
              <a:ea typeface="Trebuchet MS"/>
              <a:cs typeface="Trebuchet MS"/>
              <a:sym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6"/>
          <p:cNvSpPr txBox="1"/>
          <p:nvPr/>
        </p:nvSpPr>
        <p:spPr>
          <a:xfrm>
            <a:off x="244200" y="622525"/>
            <a:ext cx="8655600" cy="412500"/>
          </a:xfrm>
          <a:prstGeom prst="rect">
            <a:avLst/>
          </a:prstGeom>
          <a:solidFill>
            <a:srgbClr val="FCE5CD"/>
          </a:solid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Similar to standard programming data structures</a:t>
            </a:r>
            <a:endParaRPr i="1">
              <a:latin typeface="Trebuchet MS"/>
              <a:ea typeface="Trebuchet MS"/>
              <a:cs typeface="Trebuchet MS"/>
              <a:sym typeface="Trebuchet MS"/>
            </a:endParaRPr>
          </a:p>
        </p:txBody>
      </p:sp>
      <p:sp>
        <p:nvSpPr>
          <p:cNvPr id="426" name="Google Shape;426;p66"/>
          <p:cNvSpPr txBox="1"/>
          <p:nvPr/>
        </p:nvSpPr>
        <p:spPr>
          <a:xfrm>
            <a:off x="148350" y="4247425"/>
            <a:ext cx="8847300" cy="781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latin typeface="Trebuchet MS"/>
                <a:ea typeface="Trebuchet MS"/>
                <a:cs typeface="Trebuchet MS"/>
                <a:sym typeface="Trebuchet MS"/>
              </a:rPr>
              <a:t>* Lists - </a:t>
            </a:r>
            <a:r>
              <a:rPr i="1" lang="en" sz="1300" u="sng">
                <a:solidFill>
                  <a:schemeClr val="hlink"/>
                </a:solidFill>
                <a:latin typeface="Trebuchet MS"/>
                <a:ea typeface="Trebuchet MS"/>
                <a:cs typeface="Trebuchet MS"/>
                <a:sym typeface="Trebuchet MS"/>
                <a:hlinkClick r:id="rId3"/>
              </a:rPr>
              <a:t>https://github.com/torvalds/linux/blob/master/include/linux/list.h</a:t>
            </a:r>
            <a:endParaRPr i="1" sz="1300">
              <a:latin typeface="Trebuchet MS"/>
              <a:ea typeface="Trebuchet MS"/>
              <a:cs typeface="Trebuchet MS"/>
              <a:sym typeface="Trebuchet MS"/>
            </a:endParaRPr>
          </a:p>
          <a:p>
            <a:pPr indent="0" lvl="0" marL="0" rtl="0" algn="l">
              <a:spcBef>
                <a:spcPts val="0"/>
              </a:spcBef>
              <a:spcAft>
                <a:spcPts val="0"/>
              </a:spcAft>
              <a:buNone/>
            </a:pPr>
            <a:r>
              <a:rPr i="1" lang="en" sz="1300">
                <a:latin typeface="Trebuchet MS"/>
                <a:ea typeface="Trebuchet MS"/>
                <a:cs typeface="Trebuchet MS"/>
                <a:sym typeface="Trebuchet MS"/>
              </a:rPr>
              <a:t>* Red Black Tree - </a:t>
            </a:r>
            <a:r>
              <a:rPr i="1" lang="en" sz="1300" u="sng">
                <a:solidFill>
                  <a:schemeClr val="hlink"/>
                </a:solidFill>
                <a:latin typeface="Trebuchet MS"/>
                <a:ea typeface="Trebuchet MS"/>
                <a:cs typeface="Trebuchet MS"/>
                <a:sym typeface="Trebuchet MS"/>
                <a:hlinkClick r:id="rId4"/>
              </a:rPr>
              <a:t>https://github.com/torvalds/linux/blob/master/include/linux/rbtree.h</a:t>
            </a:r>
            <a:endParaRPr i="1" sz="1300">
              <a:latin typeface="Trebuchet MS"/>
              <a:ea typeface="Trebuchet MS"/>
              <a:cs typeface="Trebuchet MS"/>
              <a:sym typeface="Trebuchet MS"/>
            </a:endParaRPr>
          </a:p>
          <a:p>
            <a:pPr indent="0" lvl="0" marL="0" rtl="0" algn="l">
              <a:spcBef>
                <a:spcPts val="0"/>
              </a:spcBef>
              <a:spcAft>
                <a:spcPts val="0"/>
              </a:spcAft>
              <a:buNone/>
            </a:pPr>
            <a:r>
              <a:rPr i="1" lang="en" sz="1300">
                <a:latin typeface="Trebuchet MS"/>
                <a:ea typeface="Trebuchet MS"/>
                <a:cs typeface="Trebuchet MS"/>
                <a:sym typeface="Trebuchet MS"/>
              </a:rPr>
              <a:t>* Hashmap - </a:t>
            </a:r>
            <a:r>
              <a:rPr i="1" lang="en" sz="1300" u="sng">
                <a:solidFill>
                  <a:schemeClr val="hlink"/>
                </a:solidFill>
                <a:latin typeface="Trebuchet MS"/>
                <a:ea typeface="Trebuchet MS"/>
                <a:cs typeface="Trebuchet MS"/>
                <a:sym typeface="Trebuchet MS"/>
                <a:hlinkClick r:id="rId5"/>
              </a:rPr>
              <a:t>https://github.com/torvalds/linux/blob/master/tools/lib/bpf/hashmap.c</a:t>
            </a:r>
            <a:endParaRPr i="1" sz="1300">
              <a:latin typeface="Trebuchet MS"/>
              <a:ea typeface="Trebuchet MS"/>
              <a:cs typeface="Trebuchet MS"/>
              <a:sym typeface="Trebuchet MS"/>
            </a:endParaRPr>
          </a:p>
          <a:p>
            <a:pPr indent="0" lvl="0" marL="0" rtl="0" algn="l">
              <a:spcBef>
                <a:spcPts val="0"/>
              </a:spcBef>
              <a:spcAft>
                <a:spcPts val="0"/>
              </a:spcAft>
              <a:buNone/>
            </a:pPr>
            <a:r>
              <a:t/>
            </a:r>
            <a:endParaRPr i="1" sz="1300">
              <a:latin typeface="Trebuchet MS"/>
              <a:ea typeface="Trebuchet MS"/>
              <a:cs typeface="Trebuchet MS"/>
              <a:sym typeface="Trebuchet MS"/>
            </a:endParaRPr>
          </a:p>
          <a:p>
            <a:pPr indent="0" lvl="0" marL="0" rtl="0" algn="l">
              <a:spcBef>
                <a:spcPts val="0"/>
              </a:spcBef>
              <a:spcAft>
                <a:spcPts val="0"/>
              </a:spcAft>
              <a:buNone/>
            </a:pPr>
            <a:r>
              <a:t/>
            </a:r>
            <a:endParaRPr i="1" sz="1300">
              <a:latin typeface="Trebuchet MS"/>
              <a:ea typeface="Trebuchet MS"/>
              <a:cs typeface="Trebuchet MS"/>
              <a:sym typeface="Trebuchet MS"/>
            </a:endParaRPr>
          </a:p>
        </p:txBody>
      </p:sp>
      <p:sp>
        <p:nvSpPr>
          <p:cNvPr id="427" name="Google Shape;427;p66"/>
          <p:cNvSpPr txBox="1"/>
          <p:nvPr/>
        </p:nvSpPr>
        <p:spPr>
          <a:xfrm>
            <a:off x="244200" y="113350"/>
            <a:ext cx="80226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latin typeface="Trebuchet MS"/>
                <a:ea typeface="Trebuchet MS"/>
                <a:cs typeface="Trebuchet MS"/>
                <a:sym typeface="Trebuchet MS"/>
              </a:rPr>
              <a:t>Kernel Data Structures</a:t>
            </a:r>
            <a:endParaRPr b="1" i="1" sz="1600">
              <a:latin typeface="Trebuchet MS"/>
              <a:ea typeface="Trebuchet MS"/>
              <a:cs typeface="Trebuchet MS"/>
              <a:sym typeface="Trebuchet MS"/>
            </a:endParaRPr>
          </a:p>
        </p:txBody>
      </p:sp>
      <p:sp>
        <p:nvSpPr>
          <p:cNvPr id="428" name="Google Shape;428;p66"/>
          <p:cNvSpPr txBox="1"/>
          <p:nvPr/>
        </p:nvSpPr>
        <p:spPr>
          <a:xfrm>
            <a:off x="298425" y="1101600"/>
            <a:ext cx="86013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rgbClr val="000000"/>
              </a:buClr>
              <a:buSzPts val="1400"/>
              <a:buChar char="●"/>
            </a:pPr>
            <a:r>
              <a:rPr b="1" lang="en">
                <a:latin typeface="Trebuchet MS"/>
                <a:ea typeface="Trebuchet MS"/>
                <a:cs typeface="Trebuchet MS"/>
                <a:sym typeface="Trebuchet MS"/>
              </a:rPr>
              <a:t>Hash Functions </a:t>
            </a:r>
            <a:r>
              <a:rPr lang="en">
                <a:latin typeface="Trebuchet MS"/>
                <a:ea typeface="Trebuchet MS"/>
                <a:cs typeface="Trebuchet MS"/>
                <a:sym typeface="Trebuchet MS"/>
              </a:rPr>
              <a:t>→ </a:t>
            </a:r>
            <a:r>
              <a:rPr b="1" lang="en">
                <a:latin typeface="Trebuchet MS"/>
                <a:ea typeface="Trebuchet MS"/>
                <a:cs typeface="Trebuchet MS"/>
                <a:sym typeface="Trebuchet MS"/>
              </a:rPr>
              <a:t>H</a:t>
            </a:r>
            <a:r>
              <a:rPr b="1" lang="en">
                <a:latin typeface="Trebuchet MS"/>
                <a:ea typeface="Trebuchet MS"/>
                <a:cs typeface="Trebuchet MS"/>
                <a:sym typeface="Trebuchet MS"/>
              </a:rPr>
              <a:t>ash Maps</a:t>
            </a:r>
            <a:endParaRPr b="1">
              <a:latin typeface="Trebuchet MS"/>
              <a:ea typeface="Trebuchet MS"/>
              <a:cs typeface="Trebuchet MS"/>
              <a:sym typeface="Trebuchet MS"/>
            </a:endParaRPr>
          </a:p>
          <a:p>
            <a:pPr indent="-317500" lvl="0" marL="457200" rtl="0" algn="l">
              <a:lnSpc>
                <a:spcPct val="115000"/>
              </a:lnSpc>
              <a:spcBef>
                <a:spcPts val="0"/>
              </a:spcBef>
              <a:spcAft>
                <a:spcPts val="0"/>
              </a:spcAft>
              <a:buClr>
                <a:srgbClr val="000000"/>
              </a:buClr>
              <a:buSzPts val="1400"/>
              <a:buChar char="●"/>
            </a:pPr>
            <a:r>
              <a:rPr b="1" lang="en">
                <a:latin typeface="Trebuchet MS"/>
                <a:ea typeface="Trebuchet MS"/>
                <a:cs typeface="Trebuchet MS"/>
                <a:sym typeface="Trebuchet MS"/>
              </a:rPr>
              <a:t>Bitmap</a:t>
            </a:r>
            <a:r>
              <a:rPr lang="en">
                <a:latin typeface="Trebuchet MS"/>
                <a:ea typeface="Trebuchet MS"/>
                <a:cs typeface="Trebuchet MS"/>
                <a:sym typeface="Trebuchet MS"/>
              </a:rPr>
              <a:t> – string of </a:t>
            </a:r>
            <a:r>
              <a:rPr i="1" lang="en">
                <a:latin typeface="Trebuchet MS"/>
                <a:ea typeface="Trebuchet MS"/>
                <a:cs typeface="Trebuchet MS"/>
                <a:sym typeface="Trebuchet MS"/>
              </a:rPr>
              <a:t>n</a:t>
            </a:r>
            <a:r>
              <a:rPr lang="en">
                <a:latin typeface="Trebuchet MS"/>
                <a:ea typeface="Trebuchet MS"/>
                <a:cs typeface="Trebuchet MS"/>
                <a:sym typeface="Trebuchet MS"/>
              </a:rPr>
              <a:t> binary digits representing the status of </a:t>
            </a:r>
            <a:r>
              <a:rPr i="1" lang="en">
                <a:latin typeface="Trebuchet MS"/>
                <a:ea typeface="Trebuchet MS"/>
                <a:cs typeface="Trebuchet MS"/>
                <a:sym typeface="Trebuchet MS"/>
              </a:rPr>
              <a:t>n</a:t>
            </a:r>
            <a:r>
              <a:rPr lang="en">
                <a:latin typeface="Trebuchet MS"/>
                <a:ea typeface="Trebuchet MS"/>
                <a:cs typeface="Trebuchet MS"/>
                <a:sym typeface="Trebuchet MS"/>
              </a:rPr>
              <a:t> items</a:t>
            </a:r>
            <a:endParaRPr>
              <a:latin typeface="Trebuchet MS"/>
              <a:ea typeface="Trebuchet MS"/>
              <a:cs typeface="Trebuchet MS"/>
              <a:sym typeface="Trebuchet MS"/>
            </a:endParaRPr>
          </a:p>
        </p:txBody>
      </p:sp>
      <p:pic>
        <p:nvPicPr>
          <p:cNvPr id="429" name="Google Shape;429;p66"/>
          <p:cNvPicPr preferRelativeResize="0"/>
          <p:nvPr/>
        </p:nvPicPr>
        <p:blipFill>
          <a:blip r:embed="rId6">
            <a:alphaModFix/>
          </a:blip>
          <a:stretch>
            <a:fillRect/>
          </a:stretch>
        </p:blipFill>
        <p:spPr>
          <a:xfrm>
            <a:off x="2697825" y="2123475"/>
            <a:ext cx="3657600" cy="1476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7"/>
          <p:cNvSpPr txBox="1"/>
          <p:nvPr/>
        </p:nvSpPr>
        <p:spPr>
          <a:xfrm>
            <a:off x="244200" y="622525"/>
            <a:ext cx="8655600" cy="3001800"/>
          </a:xfrm>
          <a:prstGeom prst="rect">
            <a:avLst/>
          </a:prstGeom>
          <a:solidFill>
            <a:srgbClr val="F9CB9C"/>
          </a:solid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Managing</a:t>
            </a:r>
            <a:r>
              <a:rPr i="1" lang="en" sz="1350">
                <a:solidFill>
                  <a:schemeClr val="dk1"/>
                </a:solidFill>
                <a:latin typeface="Trebuchet MS"/>
                <a:ea typeface="Trebuchet MS"/>
                <a:cs typeface="Trebuchet MS"/>
                <a:sym typeface="Trebuchet MS"/>
              </a:rPr>
              <a:t> Process Queues (States)</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File Management - Directory Tree</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Memory Management (Memory blocks)</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I/O process queues. </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Configurations</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Timers for Processors (Sleep function)</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Memory Buffers</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200"/>
              </a:spcBef>
              <a:spcAft>
                <a:spcPts val="100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Cache Management</a:t>
            </a:r>
            <a:endParaRPr i="1" sz="1350">
              <a:solidFill>
                <a:schemeClr val="dk1"/>
              </a:solidFill>
              <a:latin typeface="Trebuchet MS"/>
              <a:ea typeface="Trebuchet MS"/>
              <a:cs typeface="Trebuchet MS"/>
              <a:sym typeface="Trebuchet MS"/>
            </a:endParaRPr>
          </a:p>
        </p:txBody>
      </p:sp>
      <p:sp>
        <p:nvSpPr>
          <p:cNvPr id="435" name="Google Shape;435;p67"/>
          <p:cNvSpPr txBox="1"/>
          <p:nvPr/>
        </p:nvSpPr>
        <p:spPr>
          <a:xfrm>
            <a:off x="244200" y="113350"/>
            <a:ext cx="80226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latin typeface="Trebuchet MS"/>
                <a:ea typeface="Trebuchet MS"/>
                <a:cs typeface="Trebuchet MS"/>
                <a:sym typeface="Trebuchet MS"/>
              </a:rPr>
              <a:t>Kernel Data Structures - Use Cases</a:t>
            </a:r>
            <a:endParaRPr b="1" i="1" sz="1600">
              <a:latin typeface="Trebuchet MS"/>
              <a:ea typeface="Trebuchet MS"/>
              <a:cs typeface="Trebuchet MS"/>
              <a:sym typeface="Trebuchet M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8"/>
          <p:cNvSpPr txBox="1"/>
          <p:nvPr/>
        </p:nvSpPr>
        <p:spPr>
          <a:xfrm>
            <a:off x="244200" y="622525"/>
            <a:ext cx="8655600" cy="2273100"/>
          </a:xfrm>
          <a:prstGeom prst="rect">
            <a:avLst/>
          </a:prstGeom>
          <a:solidFill>
            <a:srgbClr val="CFE2F3"/>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rebuchet MS"/>
              <a:buChar char="●"/>
            </a:pPr>
            <a:r>
              <a:rPr i="1" lang="en">
                <a:latin typeface="Trebuchet MS"/>
                <a:ea typeface="Trebuchet MS"/>
                <a:cs typeface="Trebuchet MS"/>
                <a:sym typeface="Trebuchet MS"/>
              </a:rPr>
              <a:t>Linux Scheduler uses the Red-Black Trees for process selection. </a:t>
            </a:r>
            <a:endParaRPr i="1">
              <a:latin typeface="Trebuchet MS"/>
              <a:ea typeface="Trebuchet MS"/>
              <a:cs typeface="Trebuchet MS"/>
              <a:sym typeface="Trebuchet MS"/>
            </a:endParaRPr>
          </a:p>
          <a:p>
            <a:pPr indent="-317500" lvl="0" marL="457200" rtl="0" algn="l">
              <a:spcBef>
                <a:spcPts val="1000"/>
              </a:spcBef>
              <a:spcAft>
                <a:spcPts val="0"/>
              </a:spcAft>
              <a:buSzPts val="1400"/>
              <a:buFont typeface="Trebuchet MS"/>
              <a:buChar char="●"/>
            </a:pPr>
            <a:r>
              <a:rPr i="1" lang="en">
                <a:latin typeface="Trebuchet MS"/>
                <a:ea typeface="Trebuchet MS"/>
                <a:cs typeface="Trebuchet MS"/>
                <a:sym typeface="Trebuchet MS"/>
              </a:rPr>
              <a:t>Guarantee good </a:t>
            </a:r>
            <a:r>
              <a:rPr i="1" lang="en" u="sng">
                <a:solidFill>
                  <a:srgbClr val="FF0000"/>
                </a:solidFill>
                <a:latin typeface="Trebuchet MS"/>
                <a:ea typeface="Trebuchet MS"/>
                <a:cs typeface="Trebuchet MS"/>
                <a:sym typeface="Trebuchet MS"/>
              </a:rPr>
              <a:t>“Worst Case”</a:t>
            </a:r>
            <a:r>
              <a:rPr i="1" lang="en">
                <a:latin typeface="Trebuchet MS"/>
                <a:ea typeface="Trebuchet MS"/>
                <a:cs typeface="Trebuchet MS"/>
                <a:sym typeface="Trebuchet MS"/>
              </a:rPr>
              <a:t> Performance. </a:t>
            </a:r>
            <a:endParaRPr i="1">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i="1" lang="en">
                <a:latin typeface="Trebuchet MS"/>
                <a:ea typeface="Trebuchet MS"/>
                <a:cs typeface="Trebuchet MS"/>
                <a:sym typeface="Trebuchet MS"/>
              </a:rPr>
              <a:t>Search: O(log n)</a:t>
            </a:r>
            <a:endParaRPr i="1">
              <a:latin typeface="Trebuchet MS"/>
              <a:ea typeface="Trebuchet MS"/>
              <a:cs typeface="Trebuchet MS"/>
              <a:sym typeface="Trebuchet MS"/>
            </a:endParaRPr>
          </a:p>
          <a:p>
            <a:pPr indent="-317500" lvl="1" marL="914400" rtl="0" algn="l">
              <a:spcBef>
                <a:spcPts val="0"/>
              </a:spcBef>
              <a:spcAft>
                <a:spcPts val="0"/>
              </a:spcAft>
              <a:buSzPts val="1400"/>
              <a:buFont typeface="Trebuchet MS"/>
              <a:buChar char="○"/>
            </a:pPr>
            <a:r>
              <a:rPr i="1" lang="en">
                <a:latin typeface="Trebuchet MS"/>
                <a:ea typeface="Trebuchet MS"/>
                <a:cs typeface="Trebuchet MS"/>
                <a:sym typeface="Trebuchet MS"/>
              </a:rPr>
              <a:t>Insert: O(log n)</a:t>
            </a:r>
            <a:endParaRPr i="1">
              <a:latin typeface="Trebuchet MS"/>
              <a:ea typeface="Trebuchet MS"/>
              <a:cs typeface="Trebuchet MS"/>
              <a:sym typeface="Trebuchet MS"/>
            </a:endParaRPr>
          </a:p>
          <a:p>
            <a:pPr indent="-317500" lvl="1" marL="914400" rtl="0" algn="l">
              <a:spcBef>
                <a:spcPts val="0"/>
              </a:spcBef>
              <a:spcAft>
                <a:spcPts val="0"/>
              </a:spcAft>
              <a:buSzPts val="1400"/>
              <a:buFont typeface="Trebuchet MS"/>
              <a:buChar char="○"/>
            </a:pPr>
            <a:r>
              <a:rPr i="1" lang="en">
                <a:latin typeface="Trebuchet MS"/>
                <a:ea typeface="Trebuchet MS"/>
                <a:cs typeface="Trebuchet MS"/>
                <a:sym typeface="Trebuchet MS"/>
              </a:rPr>
              <a:t>Delete: O(log n)</a:t>
            </a:r>
            <a:endParaRPr i="1">
              <a:latin typeface="Trebuchet MS"/>
              <a:ea typeface="Trebuchet MS"/>
              <a:cs typeface="Trebuchet MS"/>
              <a:sym typeface="Trebuchet MS"/>
            </a:endParaRPr>
          </a:p>
          <a:p>
            <a:pPr indent="-317500" lvl="1" marL="914400" rtl="0" algn="l">
              <a:spcBef>
                <a:spcPts val="0"/>
              </a:spcBef>
              <a:spcAft>
                <a:spcPts val="0"/>
              </a:spcAft>
              <a:buSzPts val="1400"/>
              <a:buFont typeface="Trebuchet MS"/>
              <a:buChar char="○"/>
            </a:pPr>
            <a:r>
              <a:rPr i="1" lang="en">
                <a:latin typeface="Trebuchet MS"/>
                <a:ea typeface="Trebuchet MS"/>
                <a:cs typeface="Trebuchet MS"/>
                <a:sym typeface="Trebuchet MS"/>
              </a:rPr>
              <a:t>Space: O(log n)</a:t>
            </a:r>
            <a:endParaRPr i="1">
              <a:latin typeface="Trebuchet MS"/>
              <a:ea typeface="Trebuchet MS"/>
              <a:cs typeface="Trebuchet MS"/>
              <a:sym typeface="Trebuchet MS"/>
            </a:endParaRPr>
          </a:p>
          <a:p>
            <a:pPr indent="0" lvl="0" marL="914400" rtl="0" algn="l">
              <a:spcBef>
                <a:spcPts val="0"/>
              </a:spcBef>
              <a:spcAft>
                <a:spcPts val="0"/>
              </a:spcAft>
              <a:buNone/>
            </a:pPr>
            <a:r>
              <a:t/>
            </a:r>
            <a:endParaRPr i="1">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i="1" lang="en">
                <a:latin typeface="Trebuchet MS"/>
                <a:ea typeface="Trebuchet MS"/>
                <a:cs typeface="Trebuchet MS"/>
                <a:sym typeface="Trebuchet MS"/>
              </a:rPr>
              <a:t>Can easily reside in kernel memory → </a:t>
            </a:r>
            <a:r>
              <a:rPr i="1" lang="en">
                <a:latin typeface="Trebuchet MS"/>
                <a:ea typeface="Trebuchet MS"/>
                <a:cs typeface="Trebuchet MS"/>
                <a:sym typeface="Trebuchet MS"/>
              </a:rPr>
              <a:t>increasing</a:t>
            </a:r>
            <a:r>
              <a:rPr i="1" lang="en">
                <a:latin typeface="Trebuchet MS"/>
                <a:ea typeface="Trebuchet MS"/>
                <a:cs typeface="Trebuchet MS"/>
                <a:sym typeface="Trebuchet MS"/>
              </a:rPr>
              <a:t> the overall efficiency. </a:t>
            </a:r>
            <a:endParaRPr i="1">
              <a:latin typeface="Trebuchet MS"/>
              <a:ea typeface="Trebuchet MS"/>
              <a:cs typeface="Trebuchet MS"/>
              <a:sym typeface="Trebuchet MS"/>
            </a:endParaRPr>
          </a:p>
        </p:txBody>
      </p:sp>
      <p:sp>
        <p:nvSpPr>
          <p:cNvPr id="441" name="Google Shape;441;p68"/>
          <p:cNvSpPr txBox="1"/>
          <p:nvPr/>
        </p:nvSpPr>
        <p:spPr>
          <a:xfrm>
            <a:off x="148350" y="3755925"/>
            <a:ext cx="8847300" cy="974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300">
                <a:latin typeface="Trebuchet MS"/>
                <a:ea typeface="Trebuchet MS"/>
                <a:cs typeface="Trebuchet MS"/>
                <a:sym typeface="Trebuchet MS"/>
              </a:rPr>
              <a:t>*</a:t>
            </a:r>
            <a:r>
              <a:rPr i="1" lang="en" sz="1300" u="sng">
                <a:solidFill>
                  <a:schemeClr val="hlink"/>
                </a:solidFill>
                <a:latin typeface="Trebuchet MS"/>
                <a:ea typeface="Trebuchet MS"/>
                <a:cs typeface="Trebuchet MS"/>
                <a:sym typeface="Trebuchet MS"/>
                <a:hlinkClick r:id="rId3"/>
              </a:rPr>
              <a:t>https://www.quora.com/Why-does-the-Linux-Completely-Fair-Scheduler-use-a-red-black-tree-instead-of-the-simpler-array-with-queues</a:t>
            </a:r>
            <a:endParaRPr i="1" sz="1300">
              <a:latin typeface="Trebuchet MS"/>
              <a:ea typeface="Trebuchet MS"/>
              <a:cs typeface="Trebuchet MS"/>
              <a:sym typeface="Trebuchet MS"/>
            </a:endParaRPr>
          </a:p>
          <a:p>
            <a:pPr indent="0" lvl="0" marL="0" rtl="0" algn="l">
              <a:spcBef>
                <a:spcPts val="0"/>
              </a:spcBef>
              <a:spcAft>
                <a:spcPts val="0"/>
              </a:spcAft>
              <a:buNone/>
            </a:pPr>
            <a:r>
              <a:rPr i="1" lang="en" sz="1300">
                <a:latin typeface="Trebuchet MS"/>
                <a:ea typeface="Trebuchet MS"/>
                <a:cs typeface="Trebuchet MS"/>
                <a:sym typeface="Trebuchet MS"/>
              </a:rPr>
              <a:t>* </a:t>
            </a:r>
            <a:r>
              <a:rPr i="1" lang="en" sz="1300" u="sng">
                <a:solidFill>
                  <a:schemeClr val="hlink"/>
                </a:solidFill>
                <a:latin typeface="Trebuchet MS"/>
                <a:ea typeface="Trebuchet MS"/>
                <a:cs typeface="Trebuchet MS"/>
                <a:sym typeface="Trebuchet MS"/>
                <a:hlinkClick r:id="rId4"/>
              </a:rPr>
              <a:t>https://developer.ibm.com/tutorials/l-completely-fair-scheduler/</a:t>
            </a:r>
            <a:endParaRPr i="1" sz="1300">
              <a:latin typeface="Trebuchet MS"/>
              <a:ea typeface="Trebuchet MS"/>
              <a:cs typeface="Trebuchet MS"/>
              <a:sym typeface="Trebuchet MS"/>
            </a:endParaRPr>
          </a:p>
          <a:p>
            <a:pPr indent="0" lvl="0" marL="0" rtl="0" algn="l">
              <a:spcBef>
                <a:spcPts val="0"/>
              </a:spcBef>
              <a:spcAft>
                <a:spcPts val="0"/>
              </a:spcAft>
              <a:buNone/>
            </a:pPr>
            <a:r>
              <a:rPr i="1" lang="en" sz="1300">
                <a:latin typeface="Trebuchet MS"/>
                <a:ea typeface="Trebuchet MS"/>
                <a:cs typeface="Trebuchet MS"/>
                <a:sym typeface="Trebuchet MS"/>
              </a:rPr>
              <a:t>* </a:t>
            </a:r>
            <a:r>
              <a:rPr i="1" lang="en" sz="1300" u="sng">
                <a:solidFill>
                  <a:schemeClr val="hlink"/>
                </a:solidFill>
                <a:latin typeface="Trebuchet MS"/>
                <a:ea typeface="Trebuchet MS"/>
                <a:cs typeface="Trebuchet MS"/>
                <a:sym typeface="Trebuchet MS"/>
                <a:hlinkClick r:id="rId5"/>
              </a:rPr>
              <a:t>https://stackoverflow.com/questions/33191110/reason-why-cfs-scheduler-using-red-black-tree</a:t>
            </a:r>
            <a:endParaRPr i="1" sz="1300">
              <a:latin typeface="Trebuchet MS"/>
              <a:ea typeface="Trebuchet MS"/>
              <a:cs typeface="Trebuchet MS"/>
              <a:sym typeface="Trebuchet MS"/>
            </a:endParaRPr>
          </a:p>
          <a:p>
            <a:pPr indent="0" lvl="0" marL="0" rtl="0" algn="l">
              <a:spcBef>
                <a:spcPts val="0"/>
              </a:spcBef>
              <a:spcAft>
                <a:spcPts val="0"/>
              </a:spcAft>
              <a:buNone/>
            </a:pPr>
            <a:r>
              <a:t/>
            </a:r>
            <a:endParaRPr i="1" sz="1300">
              <a:latin typeface="Trebuchet MS"/>
              <a:ea typeface="Trebuchet MS"/>
              <a:cs typeface="Trebuchet MS"/>
              <a:sym typeface="Trebuchet MS"/>
            </a:endParaRPr>
          </a:p>
        </p:txBody>
      </p:sp>
      <p:sp>
        <p:nvSpPr>
          <p:cNvPr id="442" name="Google Shape;442;p68"/>
          <p:cNvSpPr txBox="1"/>
          <p:nvPr/>
        </p:nvSpPr>
        <p:spPr>
          <a:xfrm>
            <a:off x="188275" y="157225"/>
            <a:ext cx="8022600" cy="4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latin typeface="Trebuchet MS"/>
                <a:ea typeface="Trebuchet MS"/>
                <a:cs typeface="Trebuchet MS"/>
                <a:sym typeface="Trebuchet MS"/>
              </a:rPr>
              <a:t>Red-Black Trees</a:t>
            </a:r>
            <a:endParaRPr b="1" i="1" sz="1600">
              <a:latin typeface="Trebuchet MS"/>
              <a:ea typeface="Trebuchet MS"/>
              <a:cs typeface="Trebuchet MS"/>
              <a:sym typeface="Trebuchet M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9"/>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448" name="Google Shape;448;p69"/>
          <p:cNvSpPr txBox="1"/>
          <p:nvPr/>
        </p:nvSpPr>
        <p:spPr>
          <a:xfrm>
            <a:off x="365400" y="194332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Process Contd…</a:t>
            </a:r>
            <a:endParaRPr sz="2000">
              <a:latin typeface="Trebuchet MS"/>
              <a:ea typeface="Trebuchet MS"/>
              <a:cs typeface="Trebuchet MS"/>
              <a:sym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nvSpPr>
        <p:spPr>
          <a:xfrm>
            <a:off x="241700" y="141550"/>
            <a:ext cx="84132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Trebuchet MS"/>
                <a:ea typeface="Trebuchet MS"/>
                <a:cs typeface="Trebuchet MS"/>
                <a:sym typeface="Trebuchet MS"/>
              </a:rPr>
              <a:t>Process Switching Flow</a:t>
            </a:r>
            <a:endParaRPr i="1" sz="2000">
              <a:latin typeface="Trebuchet MS"/>
              <a:ea typeface="Trebuchet MS"/>
              <a:cs typeface="Trebuchet MS"/>
              <a:sym typeface="Trebuchet MS"/>
            </a:endParaRPr>
          </a:p>
        </p:txBody>
      </p:sp>
      <p:pic>
        <p:nvPicPr>
          <p:cNvPr id="454" name="Google Shape;454;p70"/>
          <p:cNvPicPr preferRelativeResize="0"/>
          <p:nvPr/>
        </p:nvPicPr>
        <p:blipFill>
          <a:blip r:embed="rId3">
            <a:alphaModFix/>
          </a:blip>
          <a:stretch>
            <a:fillRect/>
          </a:stretch>
        </p:blipFill>
        <p:spPr>
          <a:xfrm>
            <a:off x="1666325" y="639550"/>
            <a:ext cx="5811350" cy="3902724"/>
          </a:xfrm>
          <a:prstGeom prst="rect">
            <a:avLst/>
          </a:prstGeom>
          <a:noFill/>
          <a:ln>
            <a:noFill/>
          </a:ln>
        </p:spPr>
      </p:pic>
      <p:sp>
        <p:nvSpPr>
          <p:cNvPr id="455" name="Google Shape;455;p70"/>
          <p:cNvSpPr txBox="1"/>
          <p:nvPr/>
        </p:nvSpPr>
        <p:spPr>
          <a:xfrm>
            <a:off x="609575" y="4598525"/>
            <a:ext cx="73467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latin typeface="Trebuchet MS"/>
                <a:ea typeface="Trebuchet MS"/>
                <a:cs typeface="Trebuchet MS"/>
                <a:sym typeface="Trebuchet MS"/>
              </a:rPr>
              <a:t>* https://www.os-book.com/OS9/slide-dir/PPT-dir/ch3.ppt</a:t>
            </a:r>
            <a:endParaRPr i="1" sz="1100">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1"/>
          <p:cNvSpPr txBox="1"/>
          <p:nvPr/>
        </p:nvSpPr>
        <p:spPr>
          <a:xfrm>
            <a:off x="161925" y="209875"/>
            <a:ext cx="795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latin typeface="Trebuchet MS"/>
                <a:ea typeface="Trebuchet MS"/>
                <a:cs typeface="Trebuchet MS"/>
                <a:sym typeface="Trebuchet MS"/>
              </a:rPr>
              <a:t>Context Switch</a:t>
            </a:r>
            <a:endParaRPr i="1" sz="2000"/>
          </a:p>
        </p:txBody>
      </p:sp>
      <p:sp>
        <p:nvSpPr>
          <p:cNvPr id="461" name="Google Shape;461;p71"/>
          <p:cNvSpPr txBox="1"/>
          <p:nvPr/>
        </p:nvSpPr>
        <p:spPr>
          <a:xfrm>
            <a:off x="161925" y="964725"/>
            <a:ext cx="8672100" cy="1922100"/>
          </a:xfrm>
          <a:prstGeom prst="rect">
            <a:avLst/>
          </a:prstGeom>
          <a:solidFill>
            <a:srgbClr val="FFF2CC"/>
          </a:solid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When CPU switches to another process, the system must </a:t>
            </a:r>
            <a:r>
              <a:rPr b="1" i="1" lang="en" sz="1350">
                <a:solidFill>
                  <a:srgbClr val="2749FF"/>
                </a:solidFill>
                <a:latin typeface="Trebuchet MS"/>
                <a:ea typeface="Trebuchet MS"/>
                <a:cs typeface="Trebuchet MS"/>
                <a:sym typeface="Trebuchet MS"/>
              </a:rPr>
              <a:t>save the state </a:t>
            </a:r>
            <a:r>
              <a:rPr i="1" lang="en" sz="1350">
                <a:solidFill>
                  <a:schemeClr val="dk1"/>
                </a:solidFill>
                <a:latin typeface="Trebuchet MS"/>
                <a:ea typeface="Trebuchet MS"/>
                <a:cs typeface="Trebuchet MS"/>
                <a:sym typeface="Trebuchet MS"/>
              </a:rPr>
              <a:t>of the old process and load the </a:t>
            </a:r>
            <a:r>
              <a:rPr b="1" i="1" lang="en" sz="1350">
                <a:solidFill>
                  <a:srgbClr val="2749FF"/>
                </a:solidFill>
                <a:latin typeface="Trebuchet MS"/>
                <a:ea typeface="Trebuchet MS"/>
                <a:cs typeface="Trebuchet MS"/>
                <a:sym typeface="Trebuchet MS"/>
              </a:rPr>
              <a:t>saved state </a:t>
            </a:r>
            <a:r>
              <a:rPr i="1" lang="en" sz="1350">
                <a:solidFill>
                  <a:schemeClr val="dk1"/>
                </a:solidFill>
                <a:latin typeface="Trebuchet MS"/>
                <a:ea typeface="Trebuchet MS"/>
                <a:cs typeface="Trebuchet MS"/>
                <a:sym typeface="Trebuchet MS"/>
              </a:rPr>
              <a:t>for the new process via a </a:t>
            </a:r>
            <a:r>
              <a:rPr b="1" i="1" lang="en" sz="1350">
                <a:solidFill>
                  <a:srgbClr val="2749FF"/>
                </a:solidFill>
                <a:latin typeface="Trebuchet MS"/>
                <a:ea typeface="Trebuchet MS"/>
                <a:cs typeface="Trebuchet MS"/>
                <a:sym typeface="Trebuchet MS"/>
              </a:rPr>
              <a:t>context switch.</a:t>
            </a:r>
            <a:endParaRPr b="1" i="1" sz="1350">
              <a:solidFill>
                <a:srgbClr val="2749FF"/>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Char char="●"/>
            </a:pPr>
            <a:r>
              <a:rPr b="1" i="1" lang="en" sz="1350">
                <a:solidFill>
                  <a:srgbClr val="2749FF"/>
                </a:solidFill>
                <a:latin typeface="Trebuchet MS"/>
                <a:ea typeface="Trebuchet MS"/>
                <a:cs typeface="Trebuchet MS"/>
                <a:sym typeface="Trebuchet MS"/>
              </a:rPr>
              <a:t>Context </a:t>
            </a:r>
            <a:r>
              <a:rPr i="1" lang="en" sz="1350">
                <a:solidFill>
                  <a:schemeClr val="dk1"/>
                </a:solidFill>
                <a:latin typeface="Trebuchet MS"/>
                <a:ea typeface="Trebuchet MS"/>
                <a:cs typeface="Trebuchet MS"/>
                <a:sym typeface="Trebuchet MS"/>
              </a:rPr>
              <a:t>of a process represented in the PCB.</a:t>
            </a:r>
            <a:endParaRPr i="1" sz="1350">
              <a:solidFill>
                <a:schemeClr val="dk1"/>
              </a:solidFill>
              <a:latin typeface="Trebuchet MS"/>
              <a:ea typeface="Trebuchet MS"/>
              <a:cs typeface="Trebuchet MS"/>
              <a:sym typeface="Trebuchet MS"/>
            </a:endParaRPr>
          </a:p>
          <a:p>
            <a:pPr indent="-320675" lvl="0" marL="457200" rtl="0" algn="l">
              <a:lnSpc>
                <a:spcPct val="115000"/>
              </a:lnSpc>
              <a:spcBef>
                <a:spcPts val="0"/>
              </a:spcBef>
              <a:spcAft>
                <a:spcPts val="0"/>
              </a:spcAft>
              <a:buClr>
                <a:srgbClr val="FF0000"/>
              </a:buClr>
              <a:buSzPts val="1450"/>
              <a:buFont typeface="Trebuchet MS"/>
              <a:buChar char="●"/>
            </a:pPr>
            <a:r>
              <a:rPr i="1" lang="en" sz="1450" u="sng">
                <a:solidFill>
                  <a:srgbClr val="FF0000"/>
                </a:solidFill>
                <a:latin typeface="Trebuchet MS"/>
                <a:ea typeface="Trebuchet MS"/>
                <a:cs typeface="Trebuchet MS"/>
                <a:sym typeface="Trebuchet MS"/>
              </a:rPr>
              <a:t>Context-switch time is overhead; the system does no useful work while switching.</a:t>
            </a:r>
            <a:endParaRPr i="1" sz="1450" u="sng">
              <a:solidFill>
                <a:srgbClr val="FF0000"/>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The more complex the OS and the PCB ➔ the longer the context switch.</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Time dependent on hardware support.</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Some hardware provides multiple sets of registers per CPU ➔ multiple contexts loaded at once.</a:t>
            </a:r>
            <a:endParaRPr/>
          </a:p>
        </p:txBody>
      </p:sp>
      <p:sp>
        <p:nvSpPr>
          <p:cNvPr id="462" name="Google Shape;462;p71"/>
          <p:cNvSpPr txBox="1"/>
          <p:nvPr/>
        </p:nvSpPr>
        <p:spPr>
          <a:xfrm>
            <a:off x="223375" y="4431775"/>
            <a:ext cx="76362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300">
                <a:latin typeface="Trebuchet MS"/>
                <a:ea typeface="Trebuchet MS"/>
                <a:cs typeface="Trebuchet MS"/>
                <a:sym typeface="Trebuchet MS"/>
              </a:rPr>
              <a:t>* https://www.os-book.com/OS9/slide-dir/PPT-dir/ch3.ppt</a:t>
            </a:r>
            <a:endParaRPr i="1" sz="1300">
              <a:latin typeface="Trebuchet MS"/>
              <a:ea typeface="Trebuchet MS"/>
              <a:cs typeface="Trebuchet MS"/>
              <a:sym typeface="Trebuchet MS"/>
            </a:endParaRPr>
          </a:p>
        </p:txBody>
      </p:sp>
      <p:sp>
        <p:nvSpPr>
          <p:cNvPr id="463" name="Google Shape;463;p71"/>
          <p:cNvSpPr txBox="1"/>
          <p:nvPr/>
        </p:nvSpPr>
        <p:spPr>
          <a:xfrm>
            <a:off x="600800" y="3308275"/>
            <a:ext cx="7671300" cy="48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u="sng">
                <a:solidFill>
                  <a:srgbClr val="FF0000"/>
                </a:solidFill>
                <a:latin typeface="Trebuchet MS"/>
                <a:ea typeface="Trebuchet MS"/>
                <a:cs typeface="Trebuchet MS"/>
                <a:sym typeface="Trebuchet MS"/>
              </a:rPr>
              <a:t>Excessive Context Switch is not good for a system!</a:t>
            </a:r>
            <a:endParaRPr b="1" i="1" u="sng">
              <a:solidFill>
                <a:srgbClr val="FF0000"/>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nvSpPr>
        <p:spPr>
          <a:xfrm>
            <a:off x="6144850" y="2618675"/>
            <a:ext cx="30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 name="Google Shape;91;p18"/>
          <p:cNvSpPr/>
          <p:nvPr/>
        </p:nvSpPr>
        <p:spPr>
          <a:xfrm>
            <a:off x="1435050" y="1274275"/>
            <a:ext cx="2437200" cy="1257600"/>
          </a:xfrm>
          <a:prstGeom prst="rect">
            <a:avLst/>
          </a:prstGeom>
          <a:gradFill>
            <a:gsLst>
              <a:gs pos="0">
                <a:srgbClr val="D4E5F5"/>
              </a:gs>
              <a:gs pos="100000">
                <a:srgbClr val="70A4D5"/>
              </a:gs>
            </a:gsLst>
            <a:path path="circle">
              <a:fillToRect b="50%" l="50%" r="50%" t="50%"/>
            </a:path>
            <a:tileRect/>
          </a:gradFill>
          <a:ln cap="flat" cmpd="sng" w="9525">
            <a:solidFill>
              <a:schemeClr val="dk1"/>
            </a:solidFill>
            <a:prstDash val="solid"/>
            <a:round/>
            <a:headEnd len="sm" w="sm" type="none"/>
            <a:tailEnd len="sm" w="sm" type="none"/>
          </a:ln>
          <a:effectLst>
            <a:outerShdw blurRad="57150" rotWithShape="0" algn="bl" dir="5400000" dist="19050">
              <a:srgbClr val="C9DAF8">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Storage</a:t>
            </a:r>
            <a:endParaRPr sz="2000">
              <a:latin typeface="Trebuchet MS"/>
              <a:ea typeface="Trebuchet MS"/>
              <a:cs typeface="Trebuchet MS"/>
              <a:sym typeface="Trebuchet MS"/>
            </a:endParaRPr>
          </a:p>
        </p:txBody>
      </p:sp>
      <p:sp>
        <p:nvSpPr>
          <p:cNvPr id="92" name="Google Shape;92;p18"/>
          <p:cNvSpPr/>
          <p:nvPr/>
        </p:nvSpPr>
        <p:spPr>
          <a:xfrm>
            <a:off x="4910225" y="1274275"/>
            <a:ext cx="2437200" cy="1257600"/>
          </a:xfrm>
          <a:prstGeom prst="rect">
            <a:avLst/>
          </a:prstGeom>
          <a:gradFill>
            <a:gsLst>
              <a:gs pos="0">
                <a:srgbClr val="D4E5F5"/>
              </a:gs>
              <a:gs pos="100000">
                <a:srgbClr val="70A4D5"/>
              </a:gs>
            </a:gsLst>
            <a:path path="circle">
              <a:fillToRect b="50%" l="50%" r="50%" t="50%"/>
            </a:path>
            <a:tileRect/>
          </a:gradFill>
          <a:ln cap="flat" cmpd="sng" w="9525">
            <a:solidFill>
              <a:schemeClr val="dk1"/>
            </a:solidFill>
            <a:prstDash val="solid"/>
            <a:round/>
            <a:headEnd len="sm" w="sm" type="none"/>
            <a:tailEnd len="sm" w="sm" type="none"/>
          </a:ln>
          <a:effectLst>
            <a:outerShdw blurRad="57150" rotWithShape="0" algn="bl" dir="5400000" dist="19050">
              <a:srgbClr val="C9DAF8">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Compute</a:t>
            </a:r>
            <a:endParaRPr sz="2000">
              <a:latin typeface="Trebuchet MS"/>
              <a:ea typeface="Trebuchet MS"/>
              <a:cs typeface="Trebuchet MS"/>
              <a:sym typeface="Trebuchet MS"/>
            </a:endParaRPr>
          </a:p>
        </p:txBody>
      </p:sp>
      <p:sp>
        <p:nvSpPr>
          <p:cNvPr id="93" name="Google Shape;93;p18"/>
          <p:cNvSpPr/>
          <p:nvPr/>
        </p:nvSpPr>
        <p:spPr>
          <a:xfrm>
            <a:off x="2588650" y="2932150"/>
            <a:ext cx="3556200" cy="1257600"/>
          </a:xfrm>
          <a:prstGeom prst="rect">
            <a:avLst/>
          </a:prstGeom>
          <a:gradFill>
            <a:gsLst>
              <a:gs pos="0">
                <a:srgbClr val="D4E5F5"/>
              </a:gs>
              <a:gs pos="100000">
                <a:srgbClr val="70A4D5"/>
              </a:gs>
            </a:gsLst>
            <a:path path="circle">
              <a:fillToRect b="50%" l="50%" r="50%" t="50%"/>
            </a:path>
            <a:tileRect/>
          </a:gradFill>
          <a:ln cap="flat" cmpd="sng" w="9525">
            <a:solidFill>
              <a:schemeClr val="dk1"/>
            </a:solidFill>
            <a:prstDash val="solid"/>
            <a:round/>
            <a:headEnd len="sm" w="sm" type="none"/>
            <a:tailEnd len="sm" w="sm" type="none"/>
          </a:ln>
          <a:effectLst>
            <a:outerShdw blurRad="57150" rotWithShape="0" algn="bl" dir="5400000" dist="19050">
              <a:srgbClr val="C9DAF8">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Networking &amp; Security</a:t>
            </a:r>
            <a:endParaRPr sz="2000">
              <a:latin typeface="Trebuchet MS"/>
              <a:ea typeface="Trebuchet MS"/>
              <a:cs typeface="Trebuchet MS"/>
              <a:sym typeface="Trebuchet MS"/>
            </a:endParaRPr>
          </a:p>
        </p:txBody>
      </p:sp>
      <p:sp>
        <p:nvSpPr>
          <p:cNvPr id="94" name="Google Shape;94;p18"/>
          <p:cNvSpPr txBox="1"/>
          <p:nvPr/>
        </p:nvSpPr>
        <p:spPr>
          <a:xfrm>
            <a:off x="151350" y="103325"/>
            <a:ext cx="6045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Building Blocks (Abstract)</a:t>
            </a:r>
            <a:endParaRPr sz="2000">
              <a:latin typeface="Trebuchet MS"/>
              <a:ea typeface="Trebuchet MS"/>
              <a:cs typeface="Trebuchet MS"/>
              <a:sym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2"/>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469" name="Google Shape;469;p72"/>
          <p:cNvSpPr txBox="1"/>
          <p:nvPr/>
        </p:nvSpPr>
        <p:spPr>
          <a:xfrm>
            <a:off x="365400" y="194332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Trebuchet MS"/>
                <a:ea typeface="Trebuchet MS"/>
                <a:cs typeface="Trebuchet MS"/>
                <a:sym typeface="Trebuchet MS"/>
              </a:rPr>
              <a:t>Module-3:Compute, Lecture-3</a:t>
            </a:r>
            <a:endParaRPr sz="2400">
              <a:latin typeface="Trebuchet MS"/>
              <a:ea typeface="Trebuchet MS"/>
              <a:cs typeface="Trebuchet MS"/>
              <a:sym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3"/>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475" name="Google Shape;475;p73"/>
          <p:cNvSpPr txBox="1"/>
          <p:nvPr/>
        </p:nvSpPr>
        <p:spPr>
          <a:xfrm>
            <a:off x="365400" y="194332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Process Controls</a:t>
            </a:r>
            <a:endParaRPr sz="2000">
              <a:latin typeface="Trebuchet MS"/>
              <a:ea typeface="Trebuchet MS"/>
              <a:cs typeface="Trebuchet MS"/>
              <a:sym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4"/>
          <p:cNvSpPr txBox="1"/>
          <p:nvPr/>
        </p:nvSpPr>
        <p:spPr>
          <a:xfrm>
            <a:off x="319925" y="964650"/>
            <a:ext cx="8048700" cy="1607100"/>
          </a:xfrm>
          <a:prstGeom prst="rect">
            <a:avLst/>
          </a:prstGeom>
          <a:solidFill>
            <a:srgbClr val="B6D7A8"/>
          </a:solid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Creation</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Termination</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Priority Management</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200"/>
              </a:spcBef>
              <a:spcAft>
                <a:spcPts val="1000"/>
              </a:spcAft>
              <a:buClr>
                <a:schemeClr val="dk1"/>
              </a:buClr>
              <a:buSzPts val="1350"/>
              <a:buFont typeface="Trebuchet MS"/>
              <a:buChar char="●"/>
            </a:pPr>
            <a:r>
              <a:rPr i="1" lang="en" sz="1350">
                <a:solidFill>
                  <a:schemeClr val="dk1"/>
                </a:solidFill>
                <a:latin typeface="Trebuchet MS"/>
                <a:ea typeface="Trebuchet MS"/>
                <a:cs typeface="Trebuchet MS"/>
                <a:sym typeface="Trebuchet MS"/>
              </a:rPr>
              <a:t>Signals/Interrupts</a:t>
            </a:r>
            <a:endParaRPr i="1" sz="1350">
              <a:solidFill>
                <a:schemeClr val="dk1"/>
              </a:solidFill>
              <a:latin typeface="Trebuchet MS"/>
              <a:ea typeface="Trebuchet MS"/>
              <a:cs typeface="Trebuchet MS"/>
              <a:sym typeface="Trebuchet MS"/>
            </a:endParaRPr>
          </a:p>
        </p:txBody>
      </p:sp>
      <p:sp>
        <p:nvSpPr>
          <p:cNvPr id="481" name="Google Shape;481;p74"/>
          <p:cNvSpPr txBox="1"/>
          <p:nvPr/>
        </p:nvSpPr>
        <p:spPr>
          <a:xfrm>
            <a:off x="214600" y="192325"/>
            <a:ext cx="85842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Trebuchet MS"/>
                <a:ea typeface="Trebuchet MS"/>
                <a:cs typeface="Trebuchet MS"/>
                <a:sym typeface="Trebuchet MS"/>
              </a:rPr>
              <a:t>Process Controls</a:t>
            </a:r>
            <a:endParaRPr sz="20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5"/>
          <p:cNvSpPr txBox="1"/>
          <p:nvPr/>
        </p:nvSpPr>
        <p:spPr>
          <a:xfrm>
            <a:off x="161925" y="780400"/>
            <a:ext cx="8584200" cy="3861900"/>
          </a:xfrm>
          <a:prstGeom prst="rect">
            <a:avLst/>
          </a:prstGeom>
          <a:solidFill>
            <a:srgbClr val="D9EAD3"/>
          </a:solid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b="1" i="1" lang="en">
                <a:solidFill>
                  <a:srgbClr val="2749FF"/>
                </a:solidFill>
                <a:latin typeface="Trebuchet MS"/>
                <a:ea typeface="Trebuchet MS"/>
                <a:cs typeface="Trebuchet MS"/>
                <a:sym typeface="Trebuchet MS"/>
              </a:rPr>
              <a:t>Parent</a:t>
            </a:r>
            <a:r>
              <a:rPr b="1" i="1" lang="en">
                <a:solidFill>
                  <a:schemeClr val="dk1"/>
                </a:solidFill>
                <a:latin typeface="Trebuchet MS"/>
                <a:ea typeface="Trebuchet MS"/>
                <a:cs typeface="Trebuchet MS"/>
                <a:sym typeface="Trebuchet MS"/>
              </a:rPr>
              <a:t> </a:t>
            </a:r>
            <a:r>
              <a:rPr i="1" lang="en">
                <a:solidFill>
                  <a:schemeClr val="dk1"/>
                </a:solidFill>
                <a:latin typeface="Trebuchet MS"/>
                <a:ea typeface="Trebuchet MS"/>
                <a:cs typeface="Trebuchet MS"/>
                <a:sym typeface="Trebuchet MS"/>
              </a:rPr>
              <a:t>process create </a:t>
            </a:r>
            <a:r>
              <a:rPr b="1" i="1" lang="en">
                <a:solidFill>
                  <a:srgbClr val="2749FF"/>
                </a:solidFill>
                <a:latin typeface="Trebuchet MS"/>
                <a:ea typeface="Trebuchet MS"/>
                <a:cs typeface="Trebuchet MS"/>
                <a:sym typeface="Trebuchet MS"/>
              </a:rPr>
              <a:t>children</a:t>
            </a:r>
            <a:r>
              <a:rPr b="1" i="1" lang="en">
                <a:solidFill>
                  <a:schemeClr val="dk1"/>
                </a:solidFill>
                <a:latin typeface="Trebuchet MS"/>
                <a:ea typeface="Trebuchet MS"/>
                <a:cs typeface="Trebuchet MS"/>
                <a:sym typeface="Trebuchet MS"/>
              </a:rPr>
              <a:t> </a:t>
            </a:r>
            <a:r>
              <a:rPr i="1" lang="en">
                <a:solidFill>
                  <a:schemeClr val="dk1"/>
                </a:solidFill>
                <a:latin typeface="Trebuchet MS"/>
                <a:ea typeface="Trebuchet MS"/>
                <a:cs typeface="Trebuchet MS"/>
                <a:sym typeface="Trebuchet MS"/>
              </a:rPr>
              <a:t>processes, which, in turn create other processes, forming a </a:t>
            </a:r>
            <a:r>
              <a:rPr b="1" i="1" lang="en">
                <a:solidFill>
                  <a:srgbClr val="2749FF"/>
                </a:solidFill>
                <a:latin typeface="Trebuchet MS"/>
                <a:ea typeface="Trebuchet MS"/>
                <a:cs typeface="Trebuchet MS"/>
                <a:sym typeface="Trebuchet MS"/>
              </a:rPr>
              <a:t>tree</a:t>
            </a:r>
            <a:r>
              <a:rPr i="1" lang="en">
                <a:solidFill>
                  <a:schemeClr val="dk1"/>
                </a:solidFill>
                <a:latin typeface="Trebuchet MS"/>
                <a:ea typeface="Trebuchet MS"/>
                <a:cs typeface="Trebuchet MS"/>
                <a:sym typeface="Trebuchet MS"/>
              </a:rPr>
              <a:t> of processes</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Char char="●"/>
            </a:pPr>
            <a:r>
              <a:rPr i="1" lang="en">
                <a:solidFill>
                  <a:schemeClr val="dk1"/>
                </a:solidFill>
                <a:latin typeface="Trebuchet MS"/>
                <a:ea typeface="Trebuchet MS"/>
                <a:cs typeface="Trebuchet MS"/>
                <a:sym typeface="Trebuchet MS"/>
              </a:rPr>
              <a:t>Generally, process identified and managed via a</a:t>
            </a:r>
            <a:r>
              <a:rPr b="1" i="1" lang="en">
                <a:solidFill>
                  <a:schemeClr val="dk1"/>
                </a:solidFill>
                <a:latin typeface="Trebuchet MS"/>
                <a:ea typeface="Trebuchet MS"/>
                <a:cs typeface="Trebuchet MS"/>
                <a:sym typeface="Trebuchet MS"/>
              </a:rPr>
              <a:t> </a:t>
            </a:r>
            <a:r>
              <a:rPr b="1" i="1" lang="en">
                <a:solidFill>
                  <a:srgbClr val="2749FF"/>
                </a:solidFill>
                <a:latin typeface="Trebuchet MS"/>
                <a:ea typeface="Trebuchet MS"/>
                <a:cs typeface="Trebuchet MS"/>
                <a:sym typeface="Trebuchet MS"/>
              </a:rPr>
              <a:t>process identifier </a:t>
            </a:r>
            <a:r>
              <a:rPr i="1" lang="en">
                <a:solidFill>
                  <a:schemeClr val="dk1"/>
                </a:solidFill>
                <a:latin typeface="Trebuchet MS"/>
                <a:ea typeface="Trebuchet MS"/>
                <a:cs typeface="Trebuchet MS"/>
                <a:sym typeface="Trebuchet MS"/>
              </a:rPr>
              <a:t>(</a:t>
            </a:r>
            <a:r>
              <a:rPr b="1" i="1" lang="en">
                <a:solidFill>
                  <a:srgbClr val="2749FF"/>
                </a:solidFill>
                <a:latin typeface="Trebuchet MS"/>
                <a:ea typeface="Trebuchet MS"/>
                <a:cs typeface="Trebuchet MS"/>
                <a:sym typeface="Trebuchet MS"/>
              </a:rPr>
              <a:t>pid</a:t>
            </a:r>
            <a:r>
              <a:rPr i="1" lang="en">
                <a:solidFill>
                  <a:schemeClr val="dk1"/>
                </a:solidFill>
                <a:latin typeface="Trebuchet MS"/>
                <a:ea typeface="Trebuchet MS"/>
                <a:cs typeface="Trebuchet MS"/>
                <a:sym typeface="Trebuchet MS"/>
              </a:rPr>
              <a:t>)</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Font typeface="Trebuchet MS"/>
              <a:buChar char="●"/>
            </a:pPr>
            <a:r>
              <a:rPr b="1" i="1" lang="en">
                <a:solidFill>
                  <a:schemeClr val="dk1"/>
                </a:solidFill>
                <a:latin typeface="Trebuchet MS"/>
                <a:ea typeface="Trebuchet MS"/>
                <a:cs typeface="Trebuchet MS"/>
                <a:sym typeface="Trebuchet MS"/>
              </a:rPr>
              <a:t>Resource sharing options</a:t>
            </a:r>
            <a:endParaRPr b="1" i="1">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Parent and children share all resources</a:t>
            </a:r>
            <a:endParaRPr i="1">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Children share subset of parent’s resources</a:t>
            </a:r>
            <a:endParaRPr i="1">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Parent and child share no resources</a:t>
            </a:r>
            <a:endParaRPr i="1">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Font typeface="Trebuchet MS"/>
              <a:buChar char="●"/>
            </a:pPr>
            <a:r>
              <a:rPr b="1" i="1" lang="en">
                <a:solidFill>
                  <a:schemeClr val="dk1"/>
                </a:solidFill>
                <a:latin typeface="Trebuchet MS"/>
                <a:ea typeface="Trebuchet MS"/>
                <a:cs typeface="Trebuchet MS"/>
                <a:sym typeface="Trebuchet MS"/>
              </a:rPr>
              <a:t>Execution options</a:t>
            </a:r>
            <a:endParaRPr b="1" i="1">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Parent and children execute concurrently</a:t>
            </a:r>
            <a:endParaRPr i="1">
              <a:solidFill>
                <a:schemeClr val="dk1"/>
              </a:solidFill>
              <a:latin typeface="Trebuchet MS"/>
              <a:ea typeface="Trebuchet MS"/>
              <a:cs typeface="Trebuchet MS"/>
              <a:sym typeface="Trebuchet MS"/>
            </a:endParaRPr>
          </a:p>
          <a:p>
            <a:pPr indent="-317500" lvl="1" marL="914400" rtl="0" algn="l">
              <a:lnSpc>
                <a:spcPct val="115000"/>
              </a:lnSpc>
              <a:spcBef>
                <a:spcPts val="1200"/>
              </a:spcBef>
              <a:spcAft>
                <a:spcPts val="1000"/>
              </a:spcAft>
              <a:buClr>
                <a:schemeClr val="dk1"/>
              </a:buClr>
              <a:buSzPts val="1400"/>
              <a:buFont typeface="Trebuchet MS"/>
              <a:buChar char="●"/>
            </a:pPr>
            <a:r>
              <a:rPr i="1" lang="en">
                <a:solidFill>
                  <a:schemeClr val="dk1"/>
                </a:solidFill>
                <a:latin typeface="Trebuchet MS"/>
                <a:ea typeface="Trebuchet MS"/>
                <a:cs typeface="Trebuchet MS"/>
                <a:sym typeface="Trebuchet MS"/>
              </a:rPr>
              <a:t>Parent waits until children terminate</a:t>
            </a:r>
            <a:endParaRPr i="1">
              <a:solidFill>
                <a:schemeClr val="dk1"/>
              </a:solidFill>
              <a:latin typeface="Trebuchet MS"/>
              <a:ea typeface="Trebuchet MS"/>
              <a:cs typeface="Trebuchet MS"/>
              <a:sym typeface="Trebuchet MS"/>
            </a:endParaRPr>
          </a:p>
        </p:txBody>
      </p:sp>
      <p:sp>
        <p:nvSpPr>
          <p:cNvPr id="487" name="Google Shape;487;p75"/>
          <p:cNvSpPr txBox="1"/>
          <p:nvPr/>
        </p:nvSpPr>
        <p:spPr>
          <a:xfrm>
            <a:off x="279900" y="148450"/>
            <a:ext cx="85842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rebuchet MS"/>
                <a:ea typeface="Trebuchet MS"/>
                <a:cs typeface="Trebuchet MS"/>
                <a:sym typeface="Trebuchet MS"/>
              </a:rPr>
              <a:t>Process Controls - Creation</a:t>
            </a:r>
            <a:endParaRPr sz="20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6"/>
          <p:cNvSpPr txBox="1"/>
          <p:nvPr/>
        </p:nvSpPr>
        <p:spPr>
          <a:xfrm>
            <a:off x="279900" y="148450"/>
            <a:ext cx="85842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rebuchet MS"/>
                <a:ea typeface="Trebuchet MS"/>
                <a:cs typeface="Trebuchet MS"/>
                <a:sym typeface="Trebuchet MS"/>
              </a:rPr>
              <a:t>Process Controls - Process Tree</a:t>
            </a:r>
            <a:endParaRPr sz="20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pic>
        <p:nvPicPr>
          <p:cNvPr id="493" name="Google Shape;493;p76"/>
          <p:cNvPicPr preferRelativeResize="0"/>
          <p:nvPr/>
        </p:nvPicPr>
        <p:blipFill>
          <a:blip r:embed="rId3">
            <a:alphaModFix/>
          </a:blip>
          <a:stretch>
            <a:fillRect/>
          </a:stretch>
        </p:blipFill>
        <p:spPr>
          <a:xfrm>
            <a:off x="389400" y="871325"/>
            <a:ext cx="5787226" cy="3753524"/>
          </a:xfrm>
          <a:prstGeom prst="rect">
            <a:avLst/>
          </a:prstGeom>
          <a:noFill/>
          <a:ln>
            <a:noFill/>
          </a:ln>
        </p:spPr>
      </p:pic>
      <p:sp>
        <p:nvSpPr>
          <p:cNvPr id="494" name="Google Shape;494;p76"/>
          <p:cNvSpPr txBox="1"/>
          <p:nvPr/>
        </p:nvSpPr>
        <p:spPr>
          <a:xfrm>
            <a:off x="6490375" y="2053100"/>
            <a:ext cx="2273400" cy="6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pstree Command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7"/>
          <p:cNvSpPr txBox="1"/>
          <p:nvPr/>
        </p:nvSpPr>
        <p:spPr>
          <a:xfrm>
            <a:off x="279900" y="148450"/>
            <a:ext cx="85842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rebuchet MS"/>
                <a:ea typeface="Trebuchet MS"/>
                <a:cs typeface="Trebuchet MS"/>
                <a:sym typeface="Trebuchet MS"/>
              </a:rPr>
              <a:t>Process Controls - Creation</a:t>
            </a:r>
            <a:endParaRPr sz="20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500" name="Google Shape;500;p77"/>
          <p:cNvSpPr txBox="1"/>
          <p:nvPr/>
        </p:nvSpPr>
        <p:spPr>
          <a:xfrm>
            <a:off x="407700" y="806725"/>
            <a:ext cx="7653900" cy="18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rebuchet MS"/>
                <a:ea typeface="Trebuchet MS"/>
                <a:cs typeface="Trebuchet MS"/>
                <a:sym typeface="Trebuchet MS"/>
              </a:rPr>
              <a:t>Address space</a:t>
            </a:r>
            <a:endParaRPr b="1" sz="1600">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Child duplicate of parent</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Child has a program loaded into it</a:t>
            </a:r>
            <a:endParaRPr>
              <a:latin typeface="Trebuchet MS"/>
              <a:ea typeface="Trebuchet MS"/>
              <a:cs typeface="Trebuchet MS"/>
              <a:sym typeface="Trebuchet MS"/>
            </a:endParaRPr>
          </a:p>
          <a:p>
            <a:pPr indent="0" lvl="0" marL="914400" rtl="0" algn="l">
              <a:spcBef>
                <a:spcPts val="0"/>
              </a:spcBef>
              <a:spcAft>
                <a:spcPts val="0"/>
              </a:spcAft>
              <a:buNone/>
            </a:pPr>
            <a:r>
              <a:t/>
            </a:r>
            <a:endParaRPr>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en" sz="1600">
                <a:latin typeface="Trebuchet MS"/>
                <a:ea typeface="Trebuchet MS"/>
                <a:cs typeface="Trebuchet MS"/>
                <a:sym typeface="Trebuchet MS"/>
              </a:rPr>
              <a:t>UNIX examples</a:t>
            </a:r>
            <a:endParaRPr b="1" sz="1600">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fork() system call creates new process</a:t>
            </a:r>
            <a:endParaRPr>
              <a:latin typeface="Trebuchet MS"/>
              <a:ea typeface="Trebuchet MS"/>
              <a:cs typeface="Trebuchet MS"/>
              <a:sym typeface="Trebuchet MS"/>
            </a:endParaRPr>
          </a:p>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exec() system call used after a fork() to replace the process’ memory space with a new program</a:t>
            </a:r>
            <a:endParaRPr>
              <a:latin typeface="Trebuchet MS"/>
              <a:ea typeface="Trebuchet MS"/>
              <a:cs typeface="Trebuchet MS"/>
              <a:sym typeface="Trebuchet MS"/>
            </a:endParaRPr>
          </a:p>
          <a:p>
            <a:pPr indent="0" lvl="0" marL="0" rtl="0" algn="ctr">
              <a:spcBef>
                <a:spcPts val="0"/>
              </a:spcBef>
              <a:spcAft>
                <a:spcPts val="0"/>
              </a:spcAft>
              <a:buNone/>
            </a:pPr>
            <a:r>
              <a:t/>
            </a:r>
            <a:endParaRPr/>
          </a:p>
        </p:txBody>
      </p:sp>
      <p:pic>
        <p:nvPicPr>
          <p:cNvPr id="501" name="Google Shape;501;p77"/>
          <p:cNvPicPr preferRelativeResize="0"/>
          <p:nvPr/>
        </p:nvPicPr>
        <p:blipFill>
          <a:blip r:embed="rId3">
            <a:alphaModFix/>
          </a:blip>
          <a:stretch>
            <a:fillRect/>
          </a:stretch>
        </p:blipFill>
        <p:spPr>
          <a:xfrm>
            <a:off x="1192625" y="3048000"/>
            <a:ext cx="6758751" cy="16997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8"/>
          <p:cNvSpPr txBox="1"/>
          <p:nvPr/>
        </p:nvSpPr>
        <p:spPr>
          <a:xfrm>
            <a:off x="279900" y="148450"/>
            <a:ext cx="85842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rebuchet MS"/>
                <a:ea typeface="Trebuchet MS"/>
                <a:cs typeface="Trebuchet MS"/>
                <a:sym typeface="Trebuchet MS"/>
              </a:rPr>
              <a:t>Process Controls - Termination</a:t>
            </a:r>
            <a:endParaRPr sz="20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507" name="Google Shape;507;p78"/>
          <p:cNvSpPr txBox="1"/>
          <p:nvPr/>
        </p:nvSpPr>
        <p:spPr>
          <a:xfrm>
            <a:off x="407700" y="806725"/>
            <a:ext cx="7653900" cy="3747900"/>
          </a:xfrm>
          <a:prstGeom prst="rect">
            <a:avLst/>
          </a:prstGeom>
          <a:solidFill>
            <a:srgbClr val="D9EAD3"/>
          </a:solid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lang="en">
                <a:solidFill>
                  <a:schemeClr val="dk1"/>
                </a:solidFill>
                <a:latin typeface="Trebuchet MS"/>
                <a:ea typeface="Trebuchet MS"/>
                <a:cs typeface="Trebuchet MS"/>
                <a:sym typeface="Trebuchet MS"/>
              </a:rPr>
              <a:t>Process executes last statement and then asks the operating system to delete it using the </a:t>
            </a:r>
            <a:r>
              <a:rPr b="1" lang="en">
                <a:solidFill>
                  <a:schemeClr val="dk1"/>
                </a:solidFill>
                <a:latin typeface="Trebuchet MS"/>
                <a:ea typeface="Trebuchet MS"/>
                <a:cs typeface="Trebuchet MS"/>
                <a:sym typeface="Trebuchet MS"/>
              </a:rPr>
              <a:t>exit()</a:t>
            </a:r>
            <a:r>
              <a:rPr lang="en">
                <a:solidFill>
                  <a:schemeClr val="dk1"/>
                </a:solidFill>
                <a:latin typeface="Trebuchet MS"/>
                <a:ea typeface="Trebuchet MS"/>
                <a:cs typeface="Trebuchet MS"/>
                <a:sym typeface="Trebuchet MS"/>
              </a:rPr>
              <a:t> system call.</a:t>
            </a:r>
            <a:endParaRPr>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Char char="●"/>
            </a:pPr>
            <a:r>
              <a:rPr lang="en">
                <a:solidFill>
                  <a:schemeClr val="dk1"/>
                </a:solidFill>
                <a:latin typeface="Trebuchet MS"/>
                <a:ea typeface="Trebuchet MS"/>
                <a:cs typeface="Trebuchet MS"/>
                <a:sym typeface="Trebuchet MS"/>
              </a:rPr>
              <a:t>Returns  status data from child to parent (via </a:t>
            </a:r>
            <a:r>
              <a:rPr b="1" lang="en">
                <a:solidFill>
                  <a:schemeClr val="dk1"/>
                </a:solidFill>
                <a:latin typeface="Trebuchet MS"/>
                <a:ea typeface="Trebuchet MS"/>
                <a:cs typeface="Trebuchet MS"/>
                <a:sym typeface="Trebuchet MS"/>
              </a:rPr>
              <a:t>wait()</a:t>
            </a:r>
            <a:r>
              <a:rPr lang="en">
                <a:solidFill>
                  <a:schemeClr val="dk1"/>
                </a:solidFill>
                <a:latin typeface="Trebuchet MS"/>
                <a:ea typeface="Trebuchet MS"/>
                <a:cs typeface="Trebuchet MS"/>
                <a:sym typeface="Trebuchet MS"/>
              </a:rPr>
              <a:t>)</a:t>
            </a:r>
            <a:endParaRPr>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Process’ resources are deallocated by operating system</a:t>
            </a:r>
            <a:endParaRPr>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Char char="●"/>
            </a:pPr>
            <a:r>
              <a:rPr lang="en">
                <a:solidFill>
                  <a:schemeClr val="dk1"/>
                </a:solidFill>
                <a:latin typeface="Trebuchet MS"/>
                <a:ea typeface="Trebuchet MS"/>
                <a:cs typeface="Trebuchet MS"/>
                <a:sym typeface="Trebuchet MS"/>
              </a:rPr>
              <a:t>Parent may terminate the execution of children processes  using the </a:t>
            </a:r>
            <a:r>
              <a:rPr b="1" lang="en">
                <a:solidFill>
                  <a:schemeClr val="dk1"/>
                </a:solidFill>
                <a:latin typeface="Trebuchet MS"/>
                <a:ea typeface="Trebuchet MS"/>
                <a:cs typeface="Trebuchet MS"/>
                <a:sym typeface="Trebuchet MS"/>
              </a:rPr>
              <a:t>abort()</a:t>
            </a:r>
            <a:r>
              <a:rPr lang="en">
                <a:solidFill>
                  <a:schemeClr val="dk1"/>
                </a:solidFill>
                <a:latin typeface="Trebuchet MS"/>
                <a:ea typeface="Trebuchet MS"/>
                <a:cs typeface="Trebuchet MS"/>
                <a:sym typeface="Trebuchet MS"/>
              </a:rPr>
              <a:t> system call.  Some reasons for doing so:</a:t>
            </a:r>
            <a:endParaRPr>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Child has exceeded allocated resources</a:t>
            </a:r>
            <a:endParaRPr>
              <a:solidFill>
                <a:schemeClr val="dk1"/>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Task assigned to child is no longer required</a:t>
            </a:r>
            <a:endParaRPr>
              <a:solidFill>
                <a:schemeClr val="dk1"/>
              </a:solidFill>
              <a:latin typeface="Trebuchet MS"/>
              <a:ea typeface="Trebuchet MS"/>
              <a:cs typeface="Trebuchet MS"/>
              <a:sym typeface="Trebuchet MS"/>
            </a:endParaRPr>
          </a:p>
          <a:p>
            <a:pPr indent="-317500" lvl="1" marL="914400" rtl="0" algn="l">
              <a:lnSpc>
                <a:spcPct val="115000"/>
              </a:lnSpc>
              <a:spcBef>
                <a:spcPts val="12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parent is exiting and the operating systems does not allow  a child to continue if its parent terminates</a:t>
            </a:r>
            <a:endParaRPr b="1">
              <a:latin typeface="Trebuchet MS"/>
              <a:ea typeface="Trebuchet MS"/>
              <a:cs typeface="Trebuchet MS"/>
              <a:sym typeface="Trebuchet MS"/>
            </a:endParaRPr>
          </a:p>
          <a:p>
            <a:pPr indent="0" lvl="0" marL="0" rtl="0" algn="ctr">
              <a:spcBef>
                <a:spcPts val="100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9"/>
          <p:cNvSpPr txBox="1"/>
          <p:nvPr/>
        </p:nvSpPr>
        <p:spPr>
          <a:xfrm>
            <a:off x="279900" y="148450"/>
            <a:ext cx="85842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rebuchet MS"/>
                <a:ea typeface="Trebuchet MS"/>
                <a:cs typeface="Trebuchet MS"/>
                <a:sym typeface="Trebuchet MS"/>
              </a:rPr>
              <a:t>Process Controls - Termination</a:t>
            </a:r>
            <a:endParaRPr sz="20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513" name="Google Shape;513;p79"/>
          <p:cNvSpPr txBox="1"/>
          <p:nvPr/>
        </p:nvSpPr>
        <p:spPr>
          <a:xfrm>
            <a:off x="407700" y="803100"/>
            <a:ext cx="7653900" cy="35373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350">
              <a:solidFill>
                <a:schemeClr val="dk1"/>
              </a:solidFill>
            </a:endParaRPr>
          </a:p>
          <a:p>
            <a:pPr indent="-317500" lvl="0" marL="457200" rtl="0" algn="l">
              <a:lnSpc>
                <a:spcPct val="115000"/>
              </a:lnSpc>
              <a:spcBef>
                <a:spcPts val="12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Some operating systems do not allow child to exists if its parent has terminated.  If a process terminates, then all its children must also be terminated.</a:t>
            </a:r>
            <a:endParaRPr>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Char char="●"/>
            </a:pPr>
            <a:r>
              <a:rPr b="1" lang="en">
                <a:solidFill>
                  <a:schemeClr val="dk1"/>
                </a:solidFill>
                <a:latin typeface="Trebuchet MS"/>
                <a:ea typeface="Trebuchet MS"/>
                <a:cs typeface="Trebuchet MS"/>
                <a:sym typeface="Trebuchet MS"/>
              </a:rPr>
              <a:t>cascading termination.  </a:t>
            </a:r>
            <a:r>
              <a:rPr lang="en">
                <a:solidFill>
                  <a:schemeClr val="dk1"/>
                </a:solidFill>
                <a:latin typeface="Trebuchet MS"/>
                <a:ea typeface="Trebuchet MS"/>
                <a:cs typeface="Trebuchet MS"/>
                <a:sym typeface="Trebuchet MS"/>
              </a:rPr>
              <a:t>All children, grandchildren, etc.  are  terminated.</a:t>
            </a:r>
            <a:endParaRPr>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termination is initiated by the operating system.</a:t>
            </a:r>
            <a:endParaRPr>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Trebuchet MS"/>
                <a:ea typeface="Trebuchet MS"/>
                <a:cs typeface="Trebuchet MS"/>
                <a:sym typeface="Trebuchet MS"/>
              </a:rPr>
              <a:t>The parent process may wait for termination of a child process by using the </a:t>
            </a:r>
            <a:r>
              <a:rPr b="1" lang="en">
                <a:solidFill>
                  <a:schemeClr val="dk1"/>
                </a:solidFill>
                <a:latin typeface="Trebuchet MS"/>
                <a:ea typeface="Trebuchet MS"/>
                <a:cs typeface="Trebuchet MS"/>
                <a:sym typeface="Trebuchet MS"/>
              </a:rPr>
              <a:t>wait()</a:t>
            </a:r>
            <a:r>
              <a:rPr lang="en">
                <a:solidFill>
                  <a:schemeClr val="dk1"/>
                </a:solidFill>
                <a:latin typeface="Trebuchet MS"/>
                <a:ea typeface="Trebuchet MS"/>
                <a:cs typeface="Trebuchet MS"/>
                <a:sym typeface="Trebuchet MS"/>
              </a:rPr>
              <a:t>system call</a:t>
            </a:r>
            <a:r>
              <a:rPr b="1" lang="en">
                <a:solidFill>
                  <a:schemeClr val="dk1"/>
                </a:solidFill>
                <a:latin typeface="Trebuchet MS"/>
                <a:ea typeface="Trebuchet MS"/>
                <a:cs typeface="Trebuchet MS"/>
                <a:sym typeface="Trebuchet MS"/>
              </a:rPr>
              <a:t>. </a:t>
            </a:r>
            <a:r>
              <a:rPr lang="en">
                <a:solidFill>
                  <a:schemeClr val="dk1"/>
                </a:solidFill>
                <a:latin typeface="Trebuchet MS"/>
                <a:ea typeface="Trebuchet MS"/>
                <a:cs typeface="Trebuchet MS"/>
                <a:sym typeface="Trebuchet MS"/>
              </a:rPr>
              <a:t>The call returns status information and the pid of the terminated process</a:t>
            </a:r>
            <a:endParaRPr>
              <a:solidFill>
                <a:schemeClr val="dk1"/>
              </a:solidFill>
              <a:latin typeface="Trebuchet MS"/>
              <a:ea typeface="Trebuchet MS"/>
              <a:cs typeface="Trebuchet MS"/>
              <a:sym typeface="Trebuchet MS"/>
            </a:endParaRPr>
          </a:p>
          <a:p>
            <a:pPr indent="-254000" lvl="0" marL="254000" rtl="0" algn="l">
              <a:lnSpc>
                <a:spcPct val="115000"/>
              </a:lnSpc>
              <a:spcBef>
                <a:spcPts val="1800"/>
              </a:spcBef>
              <a:spcAft>
                <a:spcPts val="0"/>
              </a:spcAft>
              <a:buNone/>
            </a:pPr>
            <a:r>
              <a:rPr b="1" lang="en">
                <a:solidFill>
                  <a:schemeClr val="dk1"/>
                </a:solidFill>
                <a:latin typeface="Trebuchet MS"/>
                <a:ea typeface="Trebuchet MS"/>
                <a:cs typeface="Trebuchet MS"/>
                <a:sym typeface="Trebuchet MS"/>
              </a:rPr>
              <a:t>      pid = wait(&amp;status); </a:t>
            </a:r>
            <a:endParaRPr b="1">
              <a:solidFill>
                <a:schemeClr val="dk1"/>
              </a:solidFill>
              <a:latin typeface="Trebuchet MS"/>
              <a:ea typeface="Trebuchet MS"/>
              <a:cs typeface="Trebuchet MS"/>
              <a:sym typeface="Trebuchet MS"/>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latin typeface="Trebuchet MS"/>
                <a:ea typeface="Trebuchet MS"/>
                <a:cs typeface="Trebuchet MS"/>
                <a:sym typeface="Trebuchet MS"/>
              </a:rPr>
              <a:t>If no parent waiting (did not invoke </a:t>
            </a:r>
            <a:r>
              <a:rPr b="1" lang="en">
                <a:solidFill>
                  <a:schemeClr val="dk1"/>
                </a:solidFill>
                <a:latin typeface="Trebuchet MS"/>
                <a:ea typeface="Trebuchet MS"/>
                <a:cs typeface="Trebuchet MS"/>
                <a:sym typeface="Trebuchet MS"/>
              </a:rPr>
              <a:t>wait()</a:t>
            </a:r>
            <a:r>
              <a:rPr lang="en">
                <a:solidFill>
                  <a:schemeClr val="dk1"/>
                </a:solidFill>
                <a:latin typeface="Trebuchet MS"/>
                <a:ea typeface="Trebuchet MS"/>
                <a:cs typeface="Trebuchet MS"/>
                <a:sym typeface="Trebuchet MS"/>
              </a:rPr>
              <a:t>) process is a </a:t>
            </a:r>
            <a:r>
              <a:rPr b="1" lang="en">
                <a:solidFill>
                  <a:srgbClr val="2749FF"/>
                </a:solidFill>
                <a:latin typeface="Trebuchet MS"/>
                <a:ea typeface="Trebuchet MS"/>
                <a:cs typeface="Trebuchet MS"/>
                <a:sym typeface="Trebuchet MS"/>
              </a:rPr>
              <a:t>zombie</a:t>
            </a:r>
            <a:endParaRPr b="1">
              <a:solidFill>
                <a:srgbClr val="2749FF"/>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Trebuchet MS"/>
                <a:ea typeface="Trebuchet MS"/>
                <a:cs typeface="Trebuchet MS"/>
                <a:sym typeface="Trebuchet MS"/>
              </a:rPr>
              <a:t>If parent terminated without invoking</a:t>
            </a:r>
            <a:r>
              <a:rPr b="1" lang="en">
                <a:solidFill>
                  <a:schemeClr val="dk1"/>
                </a:solidFill>
                <a:latin typeface="Trebuchet MS"/>
                <a:ea typeface="Trebuchet MS"/>
                <a:cs typeface="Trebuchet MS"/>
                <a:sym typeface="Trebuchet MS"/>
              </a:rPr>
              <a:t> wait</a:t>
            </a:r>
            <a:r>
              <a:rPr lang="en">
                <a:solidFill>
                  <a:schemeClr val="dk1"/>
                </a:solidFill>
                <a:latin typeface="Trebuchet MS"/>
                <a:ea typeface="Trebuchet MS"/>
                <a:cs typeface="Trebuchet MS"/>
                <a:sym typeface="Trebuchet MS"/>
              </a:rPr>
              <a:t> , process is an </a:t>
            </a:r>
            <a:r>
              <a:rPr b="1" lang="en">
                <a:solidFill>
                  <a:srgbClr val="2749FF"/>
                </a:solidFill>
                <a:latin typeface="Trebuchet MS"/>
                <a:ea typeface="Trebuchet MS"/>
                <a:cs typeface="Trebuchet MS"/>
                <a:sym typeface="Trebuchet MS"/>
              </a:rPr>
              <a:t>orphan</a:t>
            </a:r>
            <a:endParaRPr>
              <a:solidFill>
                <a:schemeClr val="dk1"/>
              </a:solidFill>
              <a:latin typeface="Trebuchet MS"/>
              <a:ea typeface="Trebuchet MS"/>
              <a:cs typeface="Trebuchet MS"/>
              <a:sym typeface="Trebuchet MS"/>
            </a:endParaRPr>
          </a:p>
          <a:p>
            <a:pPr indent="0" lvl="0" marL="0" rtl="0" algn="ctr">
              <a:spcBef>
                <a:spcPts val="120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0"/>
          <p:cNvSpPr txBox="1"/>
          <p:nvPr/>
        </p:nvSpPr>
        <p:spPr>
          <a:xfrm>
            <a:off x="279900" y="148450"/>
            <a:ext cx="85842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rebuchet MS"/>
                <a:ea typeface="Trebuchet MS"/>
                <a:cs typeface="Trebuchet MS"/>
                <a:sym typeface="Trebuchet MS"/>
              </a:rPr>
              <a:t>Process Controls - Priority Management</a:t>
            </a:r>
            <a:endParaRPr sz="20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519" name="Google Shape;519;p80"/>
          <p:cNvSpPr txBox="1"/>
          <p:nvPr/>
        </p:nvSpPr>
        <p:spPr>
          <a:xfrm>
            <a:off x="407700" y="815500"/>
            <a:ext cx="7653900" cy="3458400"/>
          </a:xfrm>
          <a:prstGeom prst="rect">
            <a:avLst/>
          </a:prstGeom>
          <a:solidFill>
            <a:srgbClr val="EEF0FF"/>
          </a:solid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Since the Scheduler manages the CPU allocation, the executing program has not direct way to influence the allocation. </a:t>
            </a:r>
            <a:endParaRPr>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Kernel gives an option to the program to ask for a priority while scheduling. </a:t>
            </a:r>
            <a:endParaRPr>
              <a:solidFill>
                <a:schemeClr val="dk1"/>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i="1" lang="en">
                <a:solidFill>
                  <a:srgbClr val="0000FF"/>
                </a:solidFill>
                <a:latin typeface="Trebuchet MS"/>
                <a:ea typeface="Trebuchet MS"/>
                <a:cs typeface="Trebuchet MS"/>
                <a:sym typeface="Trebuchet MS"/>
              </a:rPr>
              <a:t>System call - Nice</a:t>
            </a:r>
            <a:endParaRPr i="1">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i="1" lang="en">
                <a:solidFill>
                  <a:srgbClr val="0000FF"/>
                </a:solidFill>
                <a:latin typeface="Trebuchet MS"/>
                <a:ea typeface="Trebuchet MS"/>
                <a:cs typeface="Trebuchet MS"/>
                <a:sym typeface="Trebuchet MS"/>
              </a:rPr>
              <a:t>Lower the “Niceness”, higher the aggressiveness in scheduling. </a:t>
            </a:r>
            <a:endParaRPr i="1">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It’s a indicator for scheduling. No guarantee. </a:t>
            </a:r>
            <a:endParaRPr>
              <a:solidFill>
                <a:schemeClr val="dk1"/>
              </a:solidFill>
              <a:latin typeface="Trebuchet MS"/>
              <a:ea typeface="Trebuchet MS"/>
              <a:cs typeface="Trebuchet MS"/>
              <a:sym typeface="Trebuchet MS"/>
            </a:endParaRPr>
          </a:p>
          <a:p>
            <a:pPr indent="-317500" lvl="0" marL="457200" rtl="0" algn="l">
              <a:lnSpc>
                <a:spcPct val="115000"/>
              </a:lnSpc>
              <a:spcBef>
                <a:spcPts val="12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The final control is still with the Scheduler. </a:t>
            </a:r>
            <a:endParaRPr>
              <a:solidFill>
                <a:schemeClr val="dk1"/>
              </a:solidFill>
              <a:latin typeface="Trebuchet MS"/>
              <a:ea typeface="Trebuchet MS"/>
              <a:cs typeface="Trebuchet MS"/>
              <a:sym typeface="Trebuchet MS"/>
            </a:endParaRPr>
          </a:p>
          <a:p>
            <a:pPr indent="0" lvl="0" marL="0" rtl="0" algn="ctr">
              <a:spcBef>
                <a:spcPts val="10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1"/>
          <p:cNvSpPr txBox="1"/>
          <p:nvPr/>
        </p:nvSpPr>
        <p:spPr>
          <a:xfrm>
            <a:off x="279900" y="148450"/>
            <a:ext cx="85842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rebuchet MS"/>
                <a:ea typeface="Trebuchet MS"/>
                <a:cs typeface="Trebuchet MS"/>
                <a:sym typeface="Trebuchet MS"/>
              </a:rPr>
              <a:t>Process Controls - Signals/Interruptions</a:t>
            </a:r>
            <a:endParaRPr sz="20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525" name="Google Shape;525;p81"/>
          <p:cNvSpPr txBox="1"/>
          <p:nvPr/>
        </p:nvSpPr>
        <p:spPr>
          <a:xfrm>
            <a:off x="407700" y="815500"/>
            <a:ext cx="7653900" cy="4055100"/>
          </a:xfrm>
          <a:prstGeom prst="rect">
            <a:avLst/>
          </a:prstGeom>
          <a:solidFill>
            <a:srgbClr val="D9D9D9"/>
          </a:solid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chemeClr val="dk1"/>
              </a:buClr>
              <a:buSzPts val="1350"/>
              <a:buChar char="●"/>
            </a:pPr>
            <a:r>
              <a:rPr b="1" i="1" lang="en" sz="1350">
                <a:solidFill>
                  <a:srgbClr val="2749FF"/>
                </a:solidFill>
                <a:latin typeface="Trebuchet MS"/>
                <a:ea typeface="Trebuchet MS"/>
                <a:cs typeface="Trebuchet MS"/>
                <a:sym typeface="Trebuchet MS"/>
              </a:rPr>
              <a:t>Signals </a:t>
            </a:r>
            <a:r>
              <a:rPr i="1" lang="en" sz="1350">
                <a:solidFill>
                  <a:schemeClr val="dk1"/>
                </a:solidFill>
                <a:latin typeface="Trebuchet MS"/>
                <a:ea typeface="Trebuchet MS"/>
                <a:cs typeface="Trebuchet MS"/>
                <a:sym typeface="Trebuchet MS"/>
              </a:rPr>
              <a:t>are used in UNIX systems to notify a process that a particular event has occurred.</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chemeClr val="dk1"/>
              </a:buClr>
              <a:buSzPts val="1350"/>
              <a:buChar char="●"/>
            </a:pPr>
            <a:r>
              <a:rPr i="1" lang="en" sz="1350">
                <a:solidFill>
                  <a:schemeClr val="dk1"/>
                </a:solidFill>
                <a:latin typeface="Trebuchet MS"/>
                <a:ea typeface="Trebuchet MS"/>
                <a:cs typeface="Trebuchet MS"/>
                <a:sym typeface="Trebuchet MS"/>
              </a:rPr>
              <a:t>A </a:t>
            </a:r>
            <a:r>
              <a:rPr b="1" i="1" lang="en" sz="1350">
                <a:solidFill>
                  <a:srgbClr val="2749FF"/>
                </a:solidFill>
                <a:latin typeface="Trebuchet MS"/>
                <a:ea typeface="Trebuchet MS"/>
                <a:cs typeface="Trebuchet MS"/>
                <a:sym typeface="Trebuchet MS"/>
              </a:rPr>
              <a:t>signal handler</a:t>
            </a:r>
            <a:r>
              <a:rPr i="1" lang="en" sz="1350">
                <a:solidFill>
                  <a:srgbClr val="2749FF"/>
                </a:solidFill>
                <a:latin typeface="Trebuchet MS"/>
                <a:ea typeface="Trebuchet MS"/>
                <a:cs typeface="Trebuchet MS"/>
                <a:sym typeface="Trebuchet MS"/>
              </a:rPr>
              <a:t> </a:t>
            </a:r>
            <a:r>
              <a:rPr i="1" lang="en" sz="1350">
                <a:solidFill>
                  <a:schemeClr val="dk1"/>
                </a:solidFill>
                <a:latin typeface="Trebuchet MS"/>
                <a:ea typeface="Trebuchet MS"/>
                <a:cs typeface="Trebuchet MS"/>
                <a:sym typeface="Trebuchet MS"/>
              </a:rPr>
              <a:t>is used to process signals</a:t>
            </a:r>
            <a:endParaRPr i="1" sz="1350">
              <a:solidFill>
                <a:schemeClr val="dk1"/>
              </a:solidFill>
              <a:latin typeface="Trebuchet MS"/>
              <a:ea typeface="Trebuchet MS"/>
              <a:cs typeface="Trebuchet MS"/>
              <a:sym typeface="Trebuchet MS"/>
            </a:endParaRPr>
          </a:p>
          <a:p>
            <a:pPr indent="-314325" lvl="0" marL="914400" rtl="0" algn="l">
              <a:lnSpc>
                <a:spcPct val="115000"/>
              </a:lnSpc>
              <a:spcBef>
                <a:spcPts val="1000"/>
              </a:spcBef>
              <a:spcAft>
                <a:spcPts val="0"/>
              </a:spcAft>
              <a:buClr>
                <a:schemeClr val="dk1"/>
              </a:buClr>
              <a:buSzPts val="1350"/>
              <a:buFont typeface="Trebuchet MS"/>
              <a:buAutoNum type="arabicPeriod"/>
            </a:pPr>
            <a:r>
              <a:rPr i="1" lang="en" sz="1350">
                <a:solidFill>
                  <a:schemeClr val="dk1"/>
                </a:solidFill>
                <a:latin typeface="Trebuchet MS"/>
                <a:ea typeface="Trebuchet MS"/>
                <a:cs typeface="Trebuchet MS"/>
                <a:sym typeface="Trebuchet MS"/>
              </a:rPr>
              <a:t>Signal is generated by particular event</a:t>
            </a:r>
            <a:endParaRPr i="1" sz="1350">
              <a:solidFill>
                <a:schemeClr val="dk1"/>
              </a:solidFill>
              <a:latin typeface="Trebuchet MS"/>
              <a:ea typeface="Trebuchet MS"/>
              <a:cs typeface="Trebuchet MS"/>
              <a:sym typeface="Trebuchet MS"/>
            </a:endParaRPr>
          </a:p>
          <a:p>
            <a:pPr indent="-314325" lvl="0" marL="914400" rtl="0" algn="l">
              <a:lnSpc>
                <a:spcPct val="115000"/>
              </a:lnSpc>
              <a:spcBef>
                <a:spcPts val="1000"/>
              </a:spcBef>
              <a:spcAft>
                <a:spcPts val="0"/>
              </a:spcAft>
              <a:buClr>
                <a:schemeClr val="dk1"/>
              </a:buClr>
              <a:buSzPts val="1350"/>
              <a:buFont typeface="Trebuchet MS"/>
              <a:buAutoNum type="arabicPeriod"/>
            </a:pPr>
            <a:r>
              <a:rPr i="1" lang="en" sz="1350">
                <a:solidFill>
                  <a:schemeClr val="dk1"/>
                </a:solidFill>
                <a:latin typeface="Trebuchet MS"/>
                <a:ea typeface="Trebuchet MS"/>
                <a:cs typeface="Trebuchet MS"/>
                <a:sym typeface="Trebuchet MS"/>
              </a:rPr>
              <a:t>Signal is delivered to a process.</a:t>
            </a:r>
            <a:endParaRPr i="1" sz="1350">
              <a:solidFill>
                <a:schemeClr val="dk1"/>
              </a:solidFill>
              <a:latin typeface="Trebuchet MS"/>
              <a:ea typeface="Trebuchet MS"/>
              <a:cs typeface="Trebuchet MS"/>
              <a:sym typeface="Trebuchet MS"/>
            </a:endParaRPr>
          </a:p>
          <a:p>
            <a:pPr indent="-314325" lvl="0" marL="914400" rtl="0" algn="l">
              <a:lnSpc>
                <a:spcPct val="115000"/>
              </a:lnSpc>
              <a:spcBef>
                <a:spcPts val="1000"/>
              </a:spcBef>
              <a:spcAft>
                <a:spcPts val="0"/>
              </a:spcAft>
              <a:buClr>
                <a:schemeClr val="dk1"/>
              </a:buClr>
              <a:buSzPts val="1350"/>
              <a:buFont typeface="Trebuchet MS"/>
              <a:buAutoNum type="arabicPeriod"/>
            </a:pPr>
            <a:r>
              <a:rPr i="1" lang="en" sz="1350">
                <a:solidFill>
                  <a:schemeClr val="dk1"/>
                </a:solidFill>
                <a:latin typeface="Trebuchet MS"/>
                <a:ea typeface="Trebuchet MS"/>
                <a:cs typeface="Trebuchet MS"/>
                <a:sym typeface="Trebuchet MS"/>
              </a:rPr>
              <a:t>Signal is handled by one of two signal handlers:</a:t>
            </a:r>
            <a:endParaRPr i="1" sz="1350">
              <a:solidFill>
                <a:schemeClr val="dk1"/>
              </a:solidFill>
              <a:latin typeface="Trebuchet MS"/>
              <a:ea typeface="Trebuchet MS"/>
              <a:cs typeface="Trebuchet MS"/>
              <a:sym typeface="Trebuchet MS"/>
            </a:endParaRPr>
          </a:p>
          <a:p>
            <a:pPr indent="-314325" lvl="1" marL="1371600" rtl="0" algn="l">
              <a:lnSpc>
                <a:spcPct val="115000"/>
              </a:lnSpc>
              <a:spcBef>
                <a:spcPts val="1000"/>
              </a:spcBef>
              <a:spcAft>
                <a:spcPts val="0"/>
              </a:spcAft>
              <a:buClr>
                <a:schemeClr val="dk1"/>
              </a:buClr>
              <a:buSzPts val="1350"/>
              <a:buFont typeface="Trebuchet MS"/>
              <a:buAutoNum type="arabicPeriod"/>
            </a:pPr>
            <a:r>
              <a:rPr i="1" lang="en" sz="1350">
                <a:solidFill>
                  <a:schemeClr val="dk1"/>
                </a:solidFill>
                <a:latin typeface="Trebuchet MS"/>
                <a:ea typeface="Trebuchet MS"/>
                <a:cs typeface="Trebuchet MS"/>
                <a:sym typeface="Trebuchet MS"/>
              </a:rPr>
              <a:t>default</a:t>
            </a:r>
            <a:endParaRPr i="1" sz="1350">
              <a:solidFill>
                <a:schemeClr val="dk1"/>
              </a:solidFill>
              <a:latin typeface="Trebuchet MS"/>
              <a:ea typeface="Trebuchet MS"/>
              <a:cs typeface="Trebuchet MS"/>
              <a:sym typeface="Trebuchet MS"/>
            </a:endParaRPr>
          </a:p>
          <a:p>
            <a:pPr indent="-314325" lvl="1" marL="1371600" rtl="0" algn="l">
              <a:lnSpc>
                <a:spcPct val="115000"/>
              </a:lnSpc>
              <a:spcBef>
                <a:spcPts val="1000"/>
              </a:spcBef>
              <a:spcAft>
                <a:spcPts val="0"/>
              </a:spcAft>
              <a:buClr>
                <a:schemeClr val="dk1"/>
              </a:buClr>
              <a:buSzPts val="1350"/>
              <a:buFont typeface="Trebuchet MS"/>
              <a:buAutoNum type="arabicPeriod"/>
            </a:pPr>
            <a:r>
              <a:rPr i="1" lang="en" sz="1350">
                <a:solidFill>
                  <a:schemeClr val="dk1"/>
                </a:solidFill>
                <a:latin typeface="Trebuchet MS"/>
                <a:ea typeface="Trebuchet MS"/>
                <a:cs typeface="Trebuchet MS"/>
                <a:sym typeface="Trebuchet MS"/>
              </a:rPr>
              <a:t>user-defined</a:t>
            </a:r>
            <a:endParaRPr i="1" sz="1350">
              <a:solidFill>
                <a:schemeClr val="dk1"/>
              </a:solidFill>
              <a:latin typeface="Trebuchet MS"/>
              <a:ea typeface="Trebuchet MS"/>
              <a:cs typeface="Trebuchet MS"/>
              <a:sym typeface="Trebuchet MS"/>
            </a:endParaRPr>
          </a:p>
          <a:p>
            <a:pPr indent="-314325" lvl="0" marL="457200" rtl="0" algn="l">
              <a:lnSpc>
                <a:spcPct val="115000"/>
              </a:lnSpc>
              <a:spcBef>
                <a:spcPts val="1000"/>
              </a:spcBef>
              <a:spcAft>
                <a:spcPts val="0"/>
              </a:spcAft>
              <a:buClr>
                <a:schemeClr val="dk1"/>
              </a:buClr>
              <a:buSzPts val="1350"/>
              <a:buChar char="●"/>
            </a:pPr>
            <a:r>
              <a:rPr i="1" lang="en" sz="1350">
                <a:solidFill>
                  <a:schemeClr val="dk1"/>
                </a:solidFill>
                <a:latin typeface="Trebuchet MS"/>
                <a:ea typeface="Trebuchet MS"/>
                <a:cs typeface="Trebuchet MS"/>
                <a:sym typeface="Trebuchet MS"/>
              </a:rPr>
              <a:t>Every signal has </a:t>
            </a:r>
            <a:r>
              <a:rPr b="1" i="1" lang="en" sz="1350">
                <a:solidFill>
                  <a:srgbClr val="2749FF"/>
                </a:solidFill>
                <a:latin typeface="Trebuchet MS"/>
                <a:ea typeface="Trebuchet MS"/>
                <a:cs typeface="Trebuchet MS"/>
                <a:sym typeface="Trebuchet MS"/>
              </a:rPr>
              <a:t>default handler </a:t>
            </a:r>
            <a:r>
              <a:rPr i="1" lang="en" sz="1350">
                <a:solidFill>
                  <a:schemeClr val="dk1"/>
                </a:solidFill>
                <a:latin typeface="Trebuchet MS"/>
                <a:ea typeface="Trebuchet MS"/>
                <a:cs typeface="Trebuchet MS"/>
                <a:sym typeface="Trebuchet MS"/>
              </a:rPr>
              <a:t>that kernel runs when handling signal</a:t>
            </a:r>
            <a:endParaRPr i="1" sz="1350">
              <a:solidFill>
                <a:schemeClr val="dk1"/>
              </a:solidFill>
              <a:latin typeface="Trebuchet MS"/>
              <a:ea typeface="Trebuchet MS"/>
              <a:cs typeface="Trebuchet MS"/>
              <a:sym typeface="Trebuchet MS"/>
            </a:endParaRPr>
          </a:p>
          <a:p>
            <a:pPr indent="-314325" lvl="1" marL="914400" rtl="0" algn="l">
              <a:lnSpc>
                <a:spcPct val="115000"/>
              </a:lnSpc>
              <a:spcBef>
                <a:spcPts val="1000"/>
              </a:spcBef>
              <a:spcAft>
                <a:spcPts val="0"/>
              </a:spcAft>
              <a:buSzPts val="1350"/>
              <a:buChar char="●"/>
            </a:pPr>
            <a:r>
              <a:rPr b="1" i="1" lang="en" sz="1350" u="sng">
                <a:solidFill>
                  <a:srgbClr val="202122"/>
                </a:solidFill>
                <a:latin typeface="Trebuchet MS"/>
                <a:ea typeface="Trebuchet MS"/>
                <a:cs typeface="Trebuchet MS"/>
                <a:sym typeface="Trebuchet MS"/>
              </a:rPr>
              <a:t>User-defined signal handler</a:t>
            </a:r>
            <a:r>
              <a:rPr b="1" i="1" lang="en" sz="1350">
                <a:solidFill>
                  <a:srgbClr val="202122"/>
                </a:solidFill>
                <a:latin typeface="Trebuchet MS"/>
                <a:ea typeface="Trebuchet MS"/>
                <a:cs typeface="Trebuchet MS"/>
                <a:sym typeface="Trebuchet MS"/>
              </a:rPr>
              <a:t> </a:t>
            </a:r>
            <a:r>
              <a:rPr i="1" lang="en" sz="1350">
                <a:solidFill>
                  <a:srgbClr val="202122"/>
                </a:solidFill>
                <a:latin typeface="Trebuchet MS"/>
                <a:ea typeface="Trebuchet MS"/>
                <a:cs typeface="Trebuchet MS"/>
                <a:sym typeface="Trebuchet MS"/>
              </a:rPr>
              <a:t>can override default</a:t>
            </a:r>
            <a:endParaRPr i="1" sz="1350">
              <a:solidFill>
                <a:srgbClr val="202122"/>
              </a:solidFill>
              <a:latin typeface="Trebuchet MS"/>
              <a:ea typeface="Trebuchet MS"/>
              <a:cs typeface="Trebuchet MS"/>
              <a:sym typeface="Trebuchet MS"/>
            </a:endParaRPr>
          </a:p>
          <a:p>
            <a:pPr indent="-314325" lvl="1" marL="914400" rtl="0" algn="l">
              <a:lnSpc>
                <a:spcPct val="115000"/>
              </a:lnSpc>
              <a:spcBef>
                <a:spcPts val="1200"/>
              </a:spcBef>
              <a:spcAft>
                <a:spcPts val="0"/>
              </a:spcAft>
              <a:buSzPts val="1350"/>
              <a:buFont typeface="Trebuchet MS"/>
              <a:buChar char="●"/>
            </a:pPr>
            <a:r>
              <a:rPr i="1" lang="en" sz="1350">
                <a:solidFill>
                  <a:schemeClr val="dk1"/>
                </a:solidFill>
                <a:latin typeface="Trebuchet MS"/>
                <a:ea typeface="Trebuchet MS"/>
                <a:cs typeface="Trebuchet MS"/>
                <a:sym typeface="Trebuchet MS"/>
              </a:rPr>
              <a:t>For single-threaded, signal delivered to process</a:t>
            </a:r>
            <a:endParaRPr i="1">
              <a:solidFill>
                <a:schemeClr val="dk1"/>
              </a:solidFill>
              <a:latin typeface="Trebuchet MS"/>
              <a:ea typeface="Trebuchet MS"/>
              <a:cs typeface="Trebuchet MS"/>
              <a:sym typeface="Trebuchet MS"/>
            </a:endParaRPr>
          </a:p>
          <a:p>
            <a:pPr indent="0" lvl="0" marL="0" rtl="0" algn="ctr">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p:nvPr/>
        </p:nvSpPr>
        <p:spPr>
          <a:xfrm>
            <a:off x="2814150" y="1274275"/>
            <a:ext cx="1327200" cy="832800"/>
          </a:xfrm>
          <a:prstGeom prst="rect">
            <a:avLst/>
          </a:prstGeom>
          <a:gradFill>
            <a:gsLst>
              <a:gs pos="0">
                <a:srgbClr val="D4E5F5"/>
              </a:gs>
              <a:gs pos="100000">
                <a:srgbClr val="70A4D5"/>
              </a:gs>
            </a:gsLst>
            <a:path path="circle">
              <a:fillToRect b="50%" l="50%" r="50%" t="50%"/>
            </a:path>
            <a:tileRect/>
          </a:gradFill>
          <a:ln cap="flat" cmpd="sng" w="9525">
            <a:solidFill>
              <a:schemeClr val="dk1"/>
            </a:solidFill>
            <a:prstDash val="solid"/>
            <a:round/>
            <a:headEnd len="sm" w="sm" type="none"/>
            <a:tailEnd len="sm" w="sm" type="none"/>
          </a:ln>
          <a:effectLst>
            <a:outerShdw blurRad="57150" rotWithShape="0" algn="bl" dir="5400000" dist="19050">
              <a:srgbClr val="C9DAF8">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Storage</a:t>
            </a:r>
            <a:endParaRPr sz="2000">
              <a:latin typeface="Trebuchet MS"/>
              <a:ea typeface="Trebuchet MS"/>
              <a:cs typeface="Trebuchet MS"/>
              <a:sym typeface="Trebuchet MS"/>
            </a:endParaRPr>
          </a:p>
        </p:txBody>
      </p:sp>
      <p:sp>
        <p:nvSpPr>
          <p:cNvPr id="100" name="Google Shape;100;p19"/>
          <p:cNvSpPr/>
          <p:nvPr/>
        </p:nvSpPr>
        <p:spPr>
          <a:xfrm>
            <a:off x="4658675" y="1274275"/>
            <a:ext cx="1286700" cy="832800"/>
          </a:xfrm>
          <a:prstGeom prst="rect">
            <a:avLst/>
          </a:prstGeom>
          <a:gradFill>
            <a:gsLst>
              <a:gs pos="0">
                <a:srgbClr val="D4E5F5"/>
              </a:gs>
              <a:gs pos="100000">
                <a:srgbClr val="70A4D5"/>
              </a:gs>
            </a:gsLst>
            <a:path path="circle">
              <a:fillToRect b="50%" l="50%" r="50%" t="50%"/>
            </a:path>
            <a:tileRect/>
          </a:gradFill>
          <a:ln cap="flat" cmpd="sng" w="9525">
            <a:solidFill>
              <a:schemeClr val="dk1"/>
            </a:solidFill>
            <a:prstDash val="solid"/>
            <a:round/>
            <a:headEnd len="sm" w="sm" type="none"/>
            <a:tailEnd len="sm" w="sm" type="none"/>
          </a:ln>
          <a:effectLst>
            <a:outerShdw blurRad="57150" rotWithShape="0" algn="bl" dir="5400000" dist="19050">
              <a:srgbClr val="C9DAF8">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Compute</a:t>
            </a:r>
            <a:endParaRPr sz="2000">
              <a:latin typeface="Trebuchet MS"/>
              <a:ea typeface="Trebuchet MS"/>
              <a:cs typeface="Trebuchet MS"/>
              <a:sym typeface="Trebuchet MS"/>
            </a:endParaRPr>
          </a:p>
        </p:txBody>
      </p:sp>
      <p:sp>
        <p:nvSpPr>
          <p:cNvPr id="101" name="Google Shape;101;p19"/>
          <p:cNvSpPr/>
          <p:nvPr/>
        </p:nvSpPr>
        <p:spPr>
          <a:xfrm>
            <a:off x="3074400" y="2618675"/>
            <a:ext cx="2758200" cy="832800"/>
          </a:xfrm>
          <a:prstGeom prst="rect">
            <a:avLst/>
          </a:prstGeom>
          <a:gradFill>
            <a:gsLst>
              <a:gs pos="0">
                <a:srgbClr val="D4E5F5"/>
              </a:gs>
              <a:gs pos="100000">
                <a:srgbClr val="70A4D5"/>
              </a:gs>
            </a:gsLst>
            <a:path path="circle">
              <a:fillToRect b="50%" l="50%" r="50%" t="50%"/>
            </a:path>
            <a:tileRect/>
          </a:gradFill>
          <a:ln cap="flat" cmpd="sng" w="9525">
            <a:solidFill>
              <a:schemeClr val="dk1"/>
            </a:solidFill>
            <a:prstDash val="solid"/>
            <a:round/>
            <a:headEnd len="sm" w="sm" type="none"/>
            <a:tailEnd len="sm" w="sm" type="none"/>
          </a:ln>
          <a:effectLst>
            <a:outerShdw blurRad="57150" rotWithShape="0" algn="bl" dir="5400000" dist="19050">
              <a:srgbClr val="C9DAF8">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Networking &amp; Security</a:t>
            </a:r>
            <a:endParaRPr sz="2000">
              <a:latin typeface="Trebuchet MS"/>
              <a:ea typeface="Trebuchet MS"/>
              <a:cs typeface="Trebuchet MS"/>
              <a:sym typeface="Trebuchet MS"/>
            </a:endParaRPr>
          </a:p>
        </p:txBody>
      </p:sp>
      <p:sp>
        <p:nvSpPr>
          <p:cNvPr id="102" name="Google Shape;102;p19"/>
          <p:cNvSpPr txBox="1"/>
          <p:nvPr/>
        </p:nvSpPr>
        <p:spPr>
          <a:xfrm>
            <a:off x="151350" y="103325"/>
            <a:ext cx="6045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Building Blocks (Abstract)</a:t>
            </a:r>
            <a:endParaRPr sz="2000">
              <a:latin typeface="Trebuchet MS"/>
              <a:ea typeface="Trebuchet MS"/>
              <a:cs typeface="Trebuchet MS"/>
              <a:sym typeface="Trebuchet MS"/>
            </a:endParaRPr>
          </a:p>
        </p:txBody>
      </p:sp>
      <p:sp>
        <p:nvSpPr>
          <p:cNvPr id="103" name="Google Shape;103;p19"/>
          <p:cNvSpPr/>
          <p:nvPr/>
        </p:nvSpPr>
        <p:spPr>
          <a:xfrm>
            <a:off x="1742925" y="589025"/>
            <a:ext cx="5265000" cy="42681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9"/>
          <p:cNvSpPr txBox="1"/>
          <p:nvPr/>
        </p:nvSpPr>
        <p:spPr>
          <a:xfrm>
            <a:off x="2640750" y="3659525"/>
            <a:ext cx="3556200" cy="48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000FF"/>
                </a:solidFill>
                <a:latin typeface="Trebuchet MS"/>
                <a:ea typeface="Trebuchet MS"/>
                <a:cs typeface="Trebuchet MS"/>
                <a:sym typeface="Trebuchet MS"/>
              </a:rPr>
              <a:t>Data Structures and Algorithms</a:t>
            </a:r>
            <a:endParaRPr b="1" sz="1800">
              <a:solidFill>
                <a:srgbClr val="0000FF"/>
              </a:solidFill>
              <a:latin typeface="Trebuchet MS"/>
              <a:ea typeface="Trebuchet MS"/>
              <a:cs typeface="Trebuchet MS"/>
              <a:sym typeface="Trebuchet M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2"/>
          <p:cNvSpPr txBox="1"/>
          <p:nvPr/>
        </p:nvSpPr>
        <p:spPr>
          <a:xfrm>
            <a:off x="279900" y="148450"/>
            <a:ext cx="85842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Trebuchet MS"/>
                <a:ea typeface="Trebuchet MS"/>
                <a:cs typeface="Trebuchet MS"/>
                <a:sym typeface="Trebuchet MS"/>
              </a:rPr>
              <a:t>Process Status Details</a:t>
            </a:r>
            <a:endParaRPr sz="2000">
              <a:solidFill>
                <a:schemeClr val="dk1"/>
              </a:solidFill>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531" name="Google Shape;531;p82"/>
          <p:cNvSpPr txBox="1"/>
          <p:nvPr/>
        </p:nvSpPr>
        <p:spPr>
          <a:xfrm>
            <a:off x="407700" y="806725"/>
            <a:ext cx="7653900" cy="10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Trebuchet MS"/>
                <a:ea typeface="Trebuchet MS"/>
                <a:cs typeface="Trebuchet MS"/>
                <a:sym typeface="Trebuchet MS"/>
              </a:rPr>
              <a:t>ProcFS</a:t>
            </a:r>
            <a:endParaRPr b="1" sz="1600">
              <a:latin typeface="Trebuchet MS"/>
              <a:ea typeface="Trebuchet MS"/>
              <a:cs typeface="Trebuchet MS"/>
              <a:sym typeface="Trebuchet MS"/>
            </a:endParaRPr>
          </a:p>
          <a:p>
            <a:pPr indent="0" lvl="0" marL="0" rtl="0" algn="l">
              <a:spcBef>
                <a:spcPts val="0"/>
              </a:spcBef>
              <a:spcAft>
                <a:spcPts val="0"/>
              </a:spcAft>
              <a:buNone/>
            </a:pPr>
            <a:r>
              <a:t/>
            </a:r>
            <a:endParaRPr b="1" sz="1600">
              <a:latin typeface="Trebuchet MS"/>
              <a:ea typeface="Trebuchet MS"/>
              <a:cs typeface="Trebuchet MS"/>
              <a:sym typeface="Trebuchet MS"/>
            </a:endParaRPr>
          </a:p>
          <a:p>
            <a:pPr indent="-330200" lvl="0" marL="457200" rtl="0" algn="l">
              <a:spcBef>
                <a:spcPts val="0"/>
              </a:spcBef>
              <a:spcAft>
                <a:spcPts val="0"/>
              </a:spcAft>
              <a:buClr>
                <a:srgbClr val="FF0000"/>
              </a:buClr>
              <a:buSzPts val="1600"/>
              <a:buFont typeface="Trebuchet MS"/>
              <a:buChar char="●"/>
            </a:pPr>
            <a:r>
              <a:rPr i="1" lang="en" sz="1600" u="sng">
                <a:solidFill>
                  <a:schemeClr val="hlink"/>
                </a:solidFill>
                <a:latin typeface="Trebuchet MS"/>
                <a:ea typeface="Trebuchet MS"/>
                <a:cs typeface="Trebuchet MS"/>
                <a:sym typeface="Trebuchet MS"/>
                <a:hlinkClick r:id="rId3"/>
              </a:rPr>
              <a:t>Everything is a file in Linux/Unix/BSD. </a:t>
            </a:r>
            <a:endParaRPr i="1" sz="1600">
              <a:solidFill>
                <a:srgbClr val="FF0000"/>
              </a:solidFill>
              <a:latin typeface="Trebuchet MS"/>
              <a:ea typeface="Trebuchet MS"/>
              <a:cs typeface="Trebuchet MS"/>
              <a:sym typeface="Trebuchet MS"/>
            </a:endParaRPr>
          </a:p>
          <a:p>
            <a:pPr indent="0" lvl="0" marL="0" rtl="0" algn="l">
              <a:spcBef>
                <a:spcPts val="0"/>
              </a:spcBef>
              <a:spcAft>
                <a:spcPts val="0"/>
              </a:spcAft>
              <a:buNone/>
            </a:pPr>
            <a:r>
              <a:t/>
            </a:r>
            <a:endParaRPr i="1" sz="1600">
              <a:solidFill>
                <a:srgbClr val="FF0000"/>
              </a:solidFill>
              <a:latin typeface="Trebuchet MS"/>
              <a:ea typeface="Trebuchet MS"/>
              <a:cs typeface="Trebuchet MS"/>
              <a:sym typeface="Trebuchet MS"/>
            </a:endParaRPr>
          </a:p>
          <a:p>
            <a:pPr indent="-330200" lvl="0" marL="457200" rtl="0" algn="l">
              <a:spcBef>
                <a:spcPts val="0"/>
              </a:spcBef>
              <a:spcAft>
                <a:spcPts val="0"/>
              </a:spcAft>
              <a:buSzPts val="1600"/>
              <a:buFont typeface="Trebuchet MS"/>
              <a:buChar char="●"/>
            </a:pPr>
            <a:r>
              <a:rPr lang="en" sz="1600">
                <a:latin typeface="Trebuchet MS"/>
                <a:ea typeface="Trebuchet MS"/>
                <a:cs typeface="Trebuchet MS"/>
                <a:sym typeface="Trebuchet MS"/>
              </a:rPr>
              <a:t>https://en.wikipedia.org/wiki/Procfs</a:t>
            </a:r>
            <a:endParaRPr sz="1600">
              <a:latin typeface="Trebuchet MS"/>
              <a:ea typeface="Trebuchet MS"/>
              <a:cs typeface="Trebuchet MS"/>
              <a:sym typeface="Trebuchet MS"/>
            </a:endParaRPr>
          </a:p>
          <a:p>
            <a:pPr indent="0" lvl="0" marL="0" rtl="0" algn="ctr">
              <a:spcBef>
                <a:spcPts val="0"/>
              </a:spcBef>
              <a:spcAft>
                <a:spcPts val="0"/>
              </a:spcAft>
              <a:buNone/>
            </a:pPr>
            <a:r>
              <a:t/>
            </a:r>
            <a:endParaRPr/>
          </a:p>
        </p:txBody>
      </p:sp>
      <p:sp>
        <p:nvSpPr>
          <p:cNvPr id="532" name="Google Shape;532;p82"/>
          <p:cNvSpPr txBox="1"/>
          <p:nvPr/>
        </p:nvSpPr>
        <p:spPr>
          <a:xfrm>
            <a:off x="420900" y="2404225"/>
            <a:ext cx="8443200" cy="1474500"/>
          </a:xfrm>
          <a:prstGeom prst="rect">
            <a:avLst/>
          </a:prstGeom>
          <a:solidFill>
            <a:srgbClr val="D9EAD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en" sz="1200">
                <a:latin typeface="Trebuchet MS"/>
                <a:ea typeface="Trebuchet MS"/>
                <a:cs typeface="Trebuchet MS"/>
                <a:sym typeface="Trebuchet MS"/>
              </a:rPr>
              <a:t>The </a:t>
            </a:r>
            <a:r>
              <a:rPr b="1" i="1" lang="en" sz="1200">
                <a:latin typeface="Trebuchet MS"/>
                <a:ea typeface="Trebuchet MS"/>
                <a:cs typeface="Trebuchet MS"/>
                <a:sym typeface="Trebuchet MS"/>
              </a:rPr>
              <a:t>proc filesystem</a:t>
            </a:r>
            <a:r>
              <a:rPr i="1" lang="en" sz="1200">
                <a:latin typeface="Trebuchet MS"/>
                <a:ea typeface="Trebuchet MS"/>
                <a:cs typeface="Trebuchet MS"/>
                <a:sym typeface="Trebuchet MS"/>
              </a:rPr>
              <a:t> (</a:t>
            </a:r>
            <a:r>
              <a:rPr b="1" i="1" lang="en" sz="1200">
                <a:latin typeface="Trebuchet MS"/>
                <a:ea typeface="Trebuchet MS"/>
                <a:cs typeface="Trebuchet MS"/>
                <a:sym typeface="Trebuchet MS"/>
              </a:rPr>
              <a:t>procfs</a:t>
            </a:r>
            <a:r>
              <a:rPr i="1" lang="en" sz="1200">
                <a:latin typeface="Trebuchet MS"/>
                <a:ea typeface="Trebuchet MS"/>
                <a:cs typeface="Trebuchet MS"/>
                <a:sym typeface="Trebuchet MS"/>
              </a:rPr>
              <a:t>) is a special filesystem in </a:t>
            </a:r>
            <a:r>
              <a:rPr i="1" lang="en" sz="1200">
                <a:uFill>
                  <a:noFill/>
                </a:uFill>
                <a:latin typeface="Trebuchet MS"/>
                <a:ea typeface="Trebuchet MS"/>
                <a:cs typeface="Trebuchet MS"/>
                <a:sym typeface="Trebuchet MS"/>
                <a:hlinkClick r:id="rId4"/>
              </a:rPr>
              <a:t>Unix-like</a:t>
            </a:r>
            <a:r>
              <a:rPr i="1" lang="en" sz="1200">
                <a:latin typeface="Trebuchet MS"/>
                <a:ea typeface="Trebuchet MS"/>
                <a:cs typeface="Trebuchet MS"/>
                <a:sym typeface="Trebuchet MS"/>
              </a:rPr>
              <a:t> operating systems that presents information about </a:t>
            </a:r>
            <a:r>
              <a:rPr i="1" lang="en" sz="1200">
                <a:uFill>
                  <a:noFill/>
                </a:uFill>
                <a:latin typeface="Trebuchet MS"/>
                <a:ea typeface="Trebuchet MS"/>
                <a:cs typeface="Trebuchet MS"/>
                <a:sym typeface="Trebuchet MS"/>
                <a:hlinkClick r:id="rId5"/>
              </a:rPr>
              <a:t>processes</a:t>
            </a:r>
            <a:r>
              <a:rPr i="1" lang="en" sz="1200">
                <a:latin typeface="Trebuchet MS"/>
                <a:ea typeface="Trebuchet MS"/>
                <a:cs typeface="Trebuchet MS"/>
                <a:sym typeface="Trebuchet MS"/>
              </a:rPr>
              <a:t> and other system information in a hierarchical file-like structure, providing a more convenient and standardized method for dynamically accessing process data held in the kernel than traditional </a:t>
            </a:r>
            <a:r>
              <a:rPr i="1" lang="en" sz="1200">
                <a:uFill>
                  <a:noFill/>
                </a:uFill>
                <a:latin typeface="Trebuchet MS"/>
                <a:ea typeface="Trebuchet MS"/>
                <a:cs typeface="Trebuchet MS"/>
                <a:sym typeface="Trebuchet MS"/>
                <a:hlinkClick r:id="rId6"/>
              </a:rPr>
              <a:t>tracing</a:t>
            </a:r>
            <a:r>
              <a:rPr i="1" lang="en" sz="1200">
                <a:latin typeface="Trebuchet MS"/>
                <a:ea typeface="Trebuchet MS"/>
                <a:cs typeface="Trebuchet MS"/>
                <a:sym typeface="Trebuchet MS"/>
              </a:rPr>
              <a:t> methods or direct access to </a:t>
            </a:r>
            <a:r>
              <a:rPr i="1" lang="en" sz="1200">
                <a:uFill>
                  <a:noFill/>
                </a:uFill>
                <a:latin typeface="Trebuchet MS"/>
                <a:ea typeface="Trebuchet MS"/>
                <a:cs typeface="Trebuchet MS"/>
                <a:sym typeface="Trebuchet MS"/>
                <a:hlinkClick r:id="rId7"/>
              </a:rPr>
              <a:t>kernel</a:t>
            </a:r>
            <a:r>
              <a:rPr i="1" lang="en" sz="1200">
                <a:latin typeface="Trebuchet MS"/>
                <a:ea typeface="Trebuchet MS"/>
                <a:cs typeface="Trebuchet MS"/>
                <a:sym typeface="Trebuchet MS"/>
              </a:rPr>
              <a:t> memory. Typically, it is mapped to a </a:t>
            </a:r>
            <a:r>
              <a:rPr i="1" lang="en" sz="1200">
                <a:uFill>
                  <a:noFill/>
                </a:uFill>
                <a:latin typeface="Trebuchet MS"/>
                <a:ea typeface="Trebuchet MS"/>
                <a:cs typeface="Trebuchet MS"/>
                <a:sym typeface="Trebuchet MS"/>
                <a:hlinkClick r:id="rId8"/>
              </a:rPr>
              <a:t>mount point</a:t>
            </a:r>
            <a:r>
              <a:rPr i="1" lang="en" sz="1200">
                <a:latin typeface="Trebuchet MS"/>
                <a:ea typeface="Trebuchet MS"/>
                <a:cs typeface="Trebuchet MS"/>
                <a:sym typeface="Trebuchet MS"/>
              </a:rPr>
              <a:t> named /proc at boot time. The proc file system acts as an interface to internal data structures about running processes in the kernel. In </a:t>
            </a:r>
            <a:r>
              <a:rPr i="1" lang="en" sz="1200">
                <a:uFill>
                  <a:noFill/>
                </a:uFill>
                <a:latin typeface="Trebuchet MS"/>
                <a:ea typeface="Trebuchet MS"/>
                <a:cs typeface="Trebuchet MS"/>
                <a:sym typeface="Trebuchet MS"/>
                <a:hlinkClick r:id="rId9"/>
              </a:rPr>
              <a:t>Linux</a:t>
            </a:r>
            <a:r>
              <a:rPr i="1" lang="en" sz="1200">
                <a:latin typeface="Trebuchet MS"/>
                <a:ea typeface="Trebuchet MS"/>
                <a:cs typeface="Trebuchet MS"/>
                <a:sym typeface="Trebuchet MS"/>
              </a:rPr>
              <a:t>, it can also be used to obtain information about the kernel and to change certain kernel parameters at runtime (</a:t>
            </a:r>
            <a:r>
              <a:rPr i="1" lang="en" sz="1200">
                <a:uFill>
                  <a:noFill/>
                </a:uFill>
                <a:latin typeface="Trebuchet MS"/>
                <a:ea typeface="Trebuchet MS"/>
                <a:cs typeface="Trebuchet MS"/>
                <a:sym typeface="Trebuchet MS"/>
                <a:hlinkClick r:id="rId10"/>
              </a:rPr>
              <a:t>sysctl</a:t>
            </a:r>
            <a:r>
              <a:rPr i="1" lang="en" sz="1200">
                <a:latin typeface="Trebuchet MS"/>
                <a:ea typeface="Trebuchet MS"/>
                <a:cs typeface="Trebuchet MS"/>
                <a:sym typeface="Trebuchet MS"/>
              </a:rPr>
              <a:t>).</a:t>
            </a:r>
            <a:endParaRPr i="1" sz="1200">
              <a:latin typeface="Trebuchet MS"/>
              <a:ea typeface="Trebuchet MS"/>
              <a:cs typeface="Trebuchet MS"/>
              <a:sym typeface="Trebuchet MS"/>
            </a:endParaRPr>
          </a:p>
        </p:txBody>
      </p:sp>
      <p:sp>
        <p:nvSpPr>
          <p:cNvPr id="533" name="Google Shape;533;p82"/>
          <p:cNvSpPr txBox="1"/>
          <p:nvPr/>
        </p:nvSpPr>
        <p:spPr>
          <a:xfrm>
            <a:off x="460350" y="4001675"/>
            <a:ext cx="8403900" cy="763500"/>
          </a:xfrm>
          <a:prstGeom prst="rect">
            <a:avLst/>
          </a:prstGeom>
          <a:solidFill>
            <a:srgbClr val="FFFFFF"/>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rebuchet MS"/>
              <a:buChar char="●"/>
            </a:pPr>
            <a:r>
              <a:rPr i="1" lang="en">
                <a:latin typeface="Trebuchet MS"/>
                <a:ea typeface="Trebuchet MS"/>
                <a:cs typeface="Trebuchet MS"/>
                <a:sym typeface="Trebuchet MS"/>
              </a:rPr>
              <a:t>Activity Monitor/Task Managers are picking information from a similar interface.</a:t>
            </a:r>
            <a:endParaRPr i="1">
              <a:latin typeface="Trebuchet MS"/>
              <a:ea typeface="Trebuchet MS"/>
              <a:cs typeface="Trebuchet MS"/>
              <a:sym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3"/>
          <p:cNvSpPr txBox="1"/>
          <p:nvPr/>
        </p:nvSpPr>
        <p:spPr>
          <a:xfrm>
            <a:off x="328700" y="683850"/>
            <a:ext cx="8171700" cy="2492700"/>
          </a:xfrm>
          <a:prstGeom prst="rect">
            <a:avLst/>
          </a:prstGeom>
          <a:solidFill>
            <a:srgbClr val="FFF2CC"/>
          </a:solid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Many web browsers ran as single process (some still do)</a:t>
            </a:r>
            <a:endParaRPr i="1">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If one website causes trouble, entire browser can hang or crash</a:t>
            </a:r>
            <a:endParaRPr i="1">
              <a:solidFill>
                <a:schemeClr val="dk1"/>
              </a:solidFill>
              <a:latin typeface="Trebuchet MS"/>
              <a:ea typeface="Trebuchet MS"/>
              <a:cs typeface="Trebuchet MS"/>
              <a:sym typeface="Trebuchet MS"/>
            </a:endParaRPr>
          </a:p>
          <a:p>
            <a:pPr indent="-317500" lvl="0" marL="457200" rtl="0" algn="l">
              <a:lnSpc>
                <a:spcPct val="115000"/>
              </a:lnSpc>
              <a:spcBef>
                <a:spcPts val="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Google Chrome Browser is multiprocess with 3 different types of processes: </a:t>
            </a:r>
            <a:endParaRPr i="1">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Char char="●"/>
            </a:pPr>
            <a:r>
              <a:rPr b="1" i="1" lang="en">
                <a:solidFill>
                  <a:srgbClr val="2749FF"/>
                </a:solidFill>
                <a:latin typeface="Trebuchet MS"/>
                <a:ea typeface="Trebuchet MS"/>
                <a:cs typeface="Trebuchet MS"/>
                <a:sym typeface="Trebuchet MS"/>
              </a:rPr>
              <a:t>Browser</a:t>
            </a:r>
            <a:r>
              <a:rPr i="1" lang="en">
                <a:solidFill>
                  <a:schemeClr val="dk1"/>
                </a:solidFill>
                <a:latin typeface="Trebuchet MS"/>
                <a:ea typeface="Trebuchet MS"/>
                <a:cs typeface="Trebuchet MS"/>
                <a:sym typeface="Trebuchet MS"/>
              </a:rPr>
              <a:t> process manages user interface, disk and network I/O</a:t>
            </a:r>
            <a:endParaRPr i="1">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Char char="●"/>
            </a:pPr>
            <a:r>
              <a:rPr b="1" i="1" lang="en">
                <a:solidFill>
                  <a:srgbClr val="2749FF"/>
                </a:solidFill>
                <a:latin typeface="Trebuchet MS"/>
                <a:ea typeface="Trebuchet MS"/>
                <a:cs typeface="Trebuchet MS"/>
                <a:sym typeface="Trebuchet MS"/>
              </a:rPr>
              <a:t>Renderer</a:t>
            </a:r>
            <a:r>
              <a:rPr i="1" lang="en">
                <a:solidFill>
                  <a:schemeClr val="dk1"/>
                </a:solidFill>
                <a:latin typeface="Trebuchet MS"/>
                <a:ea typeface="Trebuchet MS"/>
                <a:cs typeface="Trebuchet MS"/>
                <a:sym typeface="Trebuchet MS"/>
              </a:rPr>
              <a:t> process renders web pages, deals with HTML, Javascript. A new renderer created for each website opened</a:t>
            </a:r>
            <a:endParaRPr i="1">
              <a:solidFill>
                <a:schemeClr val="dk1"/>
              </a:solidFill>
              <a:latin typeface="Trebuchet MS"/>
              <a:ea typeface="Trebuchet MS"/>
              <a:cs typeface="Trebuchet MS"/>
              <a:sym typeface="Trebuchet MS"/>
            </a:endParaRPr>
          </a:p>
          <a:p>
            <a:pPr indent="-317500" lvl="2" marL="1371600" rtl="0" algn="l">
              <a:lnSpc>
                <a:spcPct val="115000"/>
              </a:lnSpc>
              <a:spcBef>
                <a:spcPts val="0"/>
              </a:spcBef>
              <a:spcAft>
                <a:spcPts val="0"/>
              </a:spcAft>
              <a:buClr>
                <a:schemeClr val="dk1"/>
              </a:buClr>
              <a:buSzPts val="1400"/>
              <a:buChar char="●"/>
            </a:pPr>
            <a:r>
              <a:rPr i="1" lang="en">
                <a:solidFill>
                  <a:schemeClr val="dk1"/>
                </a:solidFill>
                <a:latin typeface="Trebuchet MS"/>
                <a:ea typeface="Trebuchet MS"/>
                <a:cs typeface="Trebuchet MS"/>
                <a:sym typeface="Trebuchet MS"/>
              </a:rPr>
              <a:t>Runs in </a:t>
            </a:r>
            <a:r>
              <a:rPr b="1" i="1" lang="en">
                <a:solidFill>
                  <a:srgbClr val="2749FF"/>
                </a:solidFill>
                <a:latin typeface="Trebuchet MS"/>
                <a:ea typeface="Trebuchet MS"/>
                <a:cs typeface="Trebuchet MS"/>
                <a:sym typeface="Trebuchet MS"/>
              </a:rPr>
              <a:t>sandbox</a:t>
            </a:r>
            <a:r>
              <a:rPr i="1" lang="en">
                <a:solidFill>
                  <a:schemeClr val="dk1"/>
                </a:solidFill>
                <a:latin typeface="Trebuchet MS"/>
                <a:ea typeface="Trebuchet MS"/>
                <a:cs typeface="Trebuchet MS"/>
                <a:sym typeface="Trebuchet MS"/>
              </a:rPr>
              <a:t> restricting disk and network I/O, minimizing effect of security exploits</a:t>
            </a:r>
            <a:endParaRPr i="1">
              <a:solidFill>
                <a:schemeClr val="dk1"/>
              </a:solidFill>
              <a:latin typeface="Trebuchet MS"/>
              <a:ea typeface="Trebuchet MS"/>
              <a:cs typeface="Trebuchet MS"/>
              <a:sym typeface="Trebuchet MS"/>
            </a:endParaRPr>
          </a:p>
          <a:p>
            <a:pPr indent="-317500" lvl="1" marL="914400" rtl="0" algn="l">
              <a:lnSpc>
                <a:spcPct val="115000"/>
              </a:lnSpc>
              <a:spcBef>
                <a:spcPts val="0"/>
              </a:spcBef>
              <a:spcAft>
                <a:spcPts val="0"/>
              </a:spcAft>
              <a:buClr>
                <a:schemeClr val="dk1"/>
              </a:buClr>
              <a:buSzPts val="1400"/>
              <a:buChar char="●"/>
            </a:pPr>
            <a:r>
              <a:rPr b="1" i="1" lang="en">
                <a:solidFill>
                  <a:srgbClr val="2749FF"/>
                </a:solidFill>
                <a:latin typeface="Trebuchet MS"/>
                <a:ea typeface="Trebuchet MS"/>
                <a:cs typeface="Trebuchet MS"/>
                <a:sym typeface="Trebuchet MS"/>
              </a:rPr>
              <a:t>Plug-in </a:t>
            </a:r>
            <a:r>
              <a:rPr i="1" lang="en">
                <a:solidFill>
                  <a:schemeClr val="dk1"/>
                </a:solidFill>
                <a:latin typeface="Trebuchet MS"/>
                <a:ea typeface="Trebuchet MS"/>
                <a:cs typeface="Trebuchet MS"/>
                <a:sym typeface="Trebuchet MS"/>
              </a:rPr>
              <a:t>process for each type of plug-in</a:t>
            </a:r>
            <a:endParaRPr i="1">
              <a:solidFill>
                <a:schemeClr val="dk1"/>
              </a:solidFill>
              <a:latin typeface="Trebuchet MS"/>
              <a:ea typeface="Trebuchet MS"/>
              <a:cs typeface="Trebuchet MS"/>
              <a:sym typeface="Trebuchet MS"/>
            </a:endParaRPr>
          </a:p>
          <a:p>
            <a:pPr indent="0" lvl="0" marL="0" rtl="0" algn="l">
              <a:spcBef>
                <a:spcPts val="1200"/>
              </a:spcBef>
              <a:spcAft>
                <a:spcPts val="0"/>
              </a:spcAft>
              <a:buNone/>
            </a:pPr>
            <a:r>
              <a:t/>
            </a:r>
            <a:endParaRPr>
              <a:latin typeface="Trebuchet MS"/>
              <a:ea typeface="Trebuchet MS"/>
              <a:cs typeface="Trebuchet MS"/>
              <a:sym typeface="Trebuchet MS"/>
            </a:endParaRPr>
          </a:p>
        </p:txBody>
      </p:sp>
      <p:sp>
        <p:nvSpPr>
          <p:cNvPr id="539" name="Google Shape;539;p83"/>
          <p:cNvSpPr txBox="1"/>
          <p:nvPr/>
        </p:nvSpPr>
        <p:spPr>
          <a:xfrm>
            <a:off x="223375" y="148450"/>
            <a:ext cx="79170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rebuchet MS"/>
                <a:ea typeface="Trebuchet MS"/>
                <a:cs typeface="Trebuchet MS"/>
                <a:sym typeface="Trebuchet MS"/>
              </a:rPr>
              <a:t>Chrome Browser</a:t>
            </a:r>
            <a:endParaRPr sz="1800">
              <a:latin typeface="Trebuchet MS"/>
              <a:ea typeface="Trebuchet MS"/>
              <a:cs typeface="Trebuchet MS"/>
              <a:sym typeface="Trebuchet MS"/>
            </a:endParaRPr>
          </a:p>
        </p:txBody>
      </p:sp>
      <p:pic>
        <p:nvPicPr>
          <p:cNvPr id="540" name="Google Shape;540;p83"/>
          <p:cNvPicPr preferRelativeResize="0"/>
          <p:nvPr/>
        </p:nvPicPr>
        <p:blipFill>
          <a:blip r:embed="rId3">
            <a:alphaModFix/>
          </a:blip>
          <a:stretch>
            <a:fillRect/>
          </a:stretch>
        </p:blipFill>
        <p:spPr>
          <a:xfrm>
            <a:off x="420550" y="3311400"/>
            <a:ext cx="7987976" cy="144942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4"/>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46" name="Google Shape;546;p84"/>
          <p:cNvSpPr txBox="1"/>
          <p:nvPr/>
        </p:nvSpPr>
        <p:spPr>
          <a:xfrm>
            <a:off x="365400" y="194332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Threads</a:t>
            </a:r>
            <a:endParaRPr sz="2000">
              <a:latin typeface="Trebuchet MS"/>
              <a:ea typeface="Trebuchet MS"/>
              <a:cs typeface="Trebuchet MS"/>
              <a:sym typeface="Trebuchet M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85"/>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52" name="Google Shape;552;p85"/>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Threads</a:t>
            </a:r>
            <a:endParaRPr sz="2000">
              <a:latin typeface="Trebuchet MS"/>
              <a:ea typeface="Trebuchet MS"/>
              <a:cs typeface="Trebuchet MS"/>
              <a:sym typeface="Trebuchet MS"/>
            </a:endParaRPr>
          </a:p>
        </p:txBody>
      </p:sp>
      <p:sp>
        <p:nvSpPr>
          <p:cNvPr id="553" name="Google Shape;553;p85"/>
          <p:cNvSpPr txBox="1"/>
          <p:nvPr/>
        </p:nvSpPr>
        <p:spPr>
          <a:xfrm>
            <a:off x="346250" y="622400"/>
            <a:ext cx="8487600" cy="4335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Processes are selfish - they don’t share stuff!  </a:t>
            </a:r>
            <a:endParaRPr>
              <a:latin typeface="Trebuchet MS"/>
              <a:ea typeface="Trebuchet MS"/>
              <a:cs typeface="Trebuchet MS"/>
              <a:sym typeface="Trebuchet MS"/>
            </a:endParaRPr>
          </a:p>
          <a:p>
            <a:pPr indent="-317500" lvl="0" marL="457200" rtl="0" algn="l">
              <a:spcBef>
                <a:spcPts val="1000"/>
              </a:spcBef>
              <a:spcAft>
                <a:spcPts val="0"/>
              </a:spcAft>
              <a:buSzPts val="1400"/>
              <a:buFont typeface="Trebuchet MS"/>
              <a:buChar char="●"/>
            </a:pPr>
            <a:r>
              <a:rPr lang="en">
                <a:latin typeface="Trebuchet MS"/>
                <a:ea typeface="Trebuchet MS"/>
                <a:cs typeface="Trebuchet MS"/>
                <a:sym typeface="Trebuchet MS"/>
              </a:rPr>
              <a:t>Consequently, they require a “lot of work” for creation/initiation. </a:t>
            </a:r>
            <a:endParaRPr>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Resource Handling (</a:t>
            </a:r>
            <a:r>
              <a:rPr lang="en" sz="1100">
                <a:solidFill>
                  <a:srgbClr val="202122"/>
                </a:solidFill>
                <a:uFill>
                  <a:noFill/>
                </a:uFill>
                <a:latin typeface="Trebuchet MS"/>
                <a:ea typeface="Trebuchet MS"/>
                <a:cs typeface="Trebuchet MS"/>
                <a:sym typeface="Trebuchet MS"/>
                <a:hlinkClick r:id="rId3">
                  <a:extLst>
                    <a:ext uri="{A12FA001-AC4F-418D-AE19-62706E023703}">
                      <ahyp:hlinkClr val="tx"/>
                    </a:ext>
                  </a:extLst>
                </a:hlinkClick>
              </a:rPr>
              <a:t>file handles</a:t>
            </a:r>
            <a:r>
              <a:rPr lang="en" sz="1100">
                <a:solidFill>
                  <a:srgbClr val="202122"/>
                </a:solidFill>
                <a:latin typeface="Trebuchet MS"/>
                <a:ea typeface="Trebuchet MS"/>
                <a:cs typeface="Trebuchet MS"/>
                <a:sym typeface="Trebuchet MS"/>
              </a:rPr>
              <a:t>, sockets, device handles, windows, and a </a:t>
            </a:r>
            <a:r>
              <a:rPr lang="en" sz="1100">
                <a:solidFill>
                  <a:srgbClr val="202122"/>
                </a:solidFill>
                <a:uFill>
                  <a:noFill/>
                </a:uFill>
                <a:latin typeface="Trebuchet MS"/>
                <a:ea typeface="Trebuchet MS"/>
                <a:cs typeface="Trebuchet MS"/>
                <a:sym typeface="Trebuchet MS"/>
                <a:hlinkClick r:id="rId4">
                  <a:extLst>
                    <a:ext uri="{A12FA001-AC4F-418D-AE19-62706E023703}">
                      <ahyp:hlinkClr val="tx"/>
                    </a:ext>
                  </a:extLst>
                </a:hlinkClick>
              </a:rPr>
              <a:t>process control block</a:t>
            </a:r>
            <a:r>
              <a:rPr lang="en" sz="1100">
                <a:solidFill>
                  <a:srgbClr val="202122"/>
                </a:solidFill>
                <a:latin typeface="Trebuchet MS"/>
                <a:ea typeface="Trebuchet MS"/>
                <a:cs typeface="Trebuchet MS"/>
                <a:sym typeface="Trebuchet MS"/>
              </a:rPr>
              <a:t>.</a:t>
            </a:r>
            <a:r>
              <a:rPr lang="en" sz="1050">
                <a:solidFill>
                  <a:srgbClr val="202122"/>
                </a:solidFill>
                <a:highlight>
                  <a:srgbClr val="FFFFFF"/>
                </a:highlight>
              </a:rPr>
              <a:t>)</a:t>
            </a:r>
            <a:endParaRPr>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Memory Space management</a:t>
            </a:r>
            <a:endParaRPr>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Et al.</a:t>
            </a:r>
            <a:endParaRPr>
              <a:latin typeface="Trebuchet MS"/>
              <a:ea typeface="Trebuchet MS"/>
              <a:cs typeface="Trebuchet MS"/>
              <a:sym typeface="Trebuchet MS"/>
            </a:endParaRPr>
          </a:p>
          <a:p>
            <a:pPr indent="-317500" lvl="0" marL="457200" rtl="0" algn="l">
              <a:spcBef>
                <a:spcPts val="1000"/>
              </a:spcBef>
              <a:spcAft>
                <a:spcPts val="0"/>
              </a:spcAft>
              <a:buSzPts val="1400"/>
              <a:buFont typeface="Trebuchet MS"/>
              <a:buChar char="●"/>
            </a:pPr>
            <a:r>
              <a:rPr lang="en">
                <a:latin typeface="Trebuchet MS"/>
                <a:ea typeface="Trebuchet MS"/>
                <a:cs typeface="Trebuchet MS"/>
                <a:sym typeface="Trebuchet MS"/>
              </a:rPr>
              <a:t>Scheduling becomes bulky</a:t>
            </a:r>
            <a:endParaRPr>
              <a:latin typeface="Trebuchet MS"/>
              <a:ea typeface="Trebuchet MS"/>
              <a:cs typeface="Trebuchet MS"/>
              <a:sym typeface="Trebuchet MS"/>
            </a:endParaRPr>
          </a:p>
          <a:p>
            <a:pPr indent="-317500" lvl="0" marL="457200" rtl="0" algn="l">
              <a:spcBef>
                <a:spcPts val="1000"/>
              </a:spcBef>
              <a:spcAft>
                <a:spcPts val="0"/>
              </a:spcAft>
              <a:buSzPts val="1400"/>
              <a:buFont typeface="Trebuchet MS"/>
              <a:buChar char="●"/>
            </a:pPr>
            <a:r>
              <a:rPr lang="en">
                <a:latin typeface="Trebuchet MS"/>
                <a:ea typeface="Trebuchet MS"/>
                <a:cs typeface="Trebuchet MS"/>
                <a:sym typeface="Trebuchet MS"/>
              </a:rPr>
              <a:t>Wastage of the precious CPU cycles. </a:t>
            </a:r>
            <a:endParaRPr>
              <a:latin typeface="Trebuchet MS"/>
              <a:ea typeface="Trebuchet MS"/>
              <a:cs typeface="Trebuchet MS"/>
              <a:sym typeface="Trebuchet MS"/>
            </a:endParaRPr>
          </a:p>
          <a:p>
            <a:pPr indent="-317500" lvl="0" marL="457200" rtl="0" algn="l">
              <a:spcBef>
                <a:spcPts val="1000"/>
              </a:spcBef>
              <a:spcAft>
                <a:spcPts val="1000"/>
              </a:spcAft>
              <a:buSzPts val="1400"/>
              <a:buFont typeface="Trebuchet MS"/>
              <a:buChar char="●"/>
            </a:pPr>
            <a:r>
              <a:rPr lang="en">
                <a:latin typeface="Trebuchet MS"/>
                <a:ea typeface="Trebuchet MS"/>
                <a:cs typeface="Trebuchet MS"/>
                <a:sym typeface="Trebuchet MS"/>
              </a:rPr>
              <a:t>Can we think of a lighter mechanism of computation or program abstraction?</a:t>
            </a:r>
            <a:endParaRPr>
              <a:latin typeface="Trebuchet MS"/>
              <a:ea typeface="Trebuchet MS"/>
              <a:cs typeface="Trebuchet MS"/>
              <a:sym typeface="Trebuchet MS"/>
            </a:endParaRPr>
          </a:p>
        </p:txBody>
      </p:sp>
      <p:sp>
        <p:nvSpPr>
          <p:cNvPr id="554" name="Google Shape;554;p85"/>
          <p:cNvSpPr txBox="1"/>
          <p:nvPr/>
        </p:nvSpPr>
        <p:spPr>
          <a:xfrm>
            <a:off x="1531100" y="3624025"/>
            <a:ext cx="6117900" cy="128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a:solidFill>
                  <a:srgbClr val="0000FF"/>
                </a:solidFill>
                <a:latin typeface="Trebuchet MS"/>
                <a:ea typeface="Trebuchet MS"/>
                <a:cs typeface="Trebuchet MS"/>
                <a:sym typeface="Trebuchet MS"/>
              </a:rPr>
              <a:t>THREADS! </a:t>
            </a:r>
            <a:endParaRPr b="1" i="1">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b="1" i="1">
              <a:solidFill>
                <a:srgbClr val="0000FF"/>
              </a:solidFill>
              <a:latin typeface="Trebuchet MS"/>
              <a:ea typeface="Trebuchet MS"/>
              <a:cs typeface="Trebuchet MS"/>
              <a:sym typeface="Trebuchet MS"/>
            </a:endParaRPr>
          </a:p>
          <a:p>
            <a:pPr indent="0" lvl="0" marL="0" rtl="0" algn="ctr">
              <a:spcBef>
                <a:spcPts val="0"/>
              </a:spcBef>
              <a:spcAft>
                <a:spcPts val="0"/>
              </a:spcAft>
              <a:buNone/>
            </a:pPr>
            <a:r>
              <a:rPr b="1" i="1" lang="en">
                <a:solidFill>
                  <a:srgbClr val="0000FF"/>
                </a:solidFill>
                <a:latin typeface="Trebuchet MS"/>
                <a:ea typeface="Trebuchet MS"/>
                <a:cs typeface="Trebuchet MS"/>
                <a:sym typeface="Trebuchet MS"/>
              </a:rPr>
              <a:t>Designed sometime in the 80’s. </a:t>
            </a:r>
            <a:endParaRPr b="1" i="1">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b="1" i="1">
              <a:solidFill>
                <a:srgbClr val="0000FF"/>
              </a:solidFill>
              <a:latin typeface="Trebuchet MS"/>
              <a:ea typeface="Trebuchet MS"/>
              <a:cs typeface="Trebuchet MS"/>
              <a:sym typeface="Trebuchet MS"/>
            </a:endParaRPr>
          </a:p>
          <a:p>
            <a:pPr indent="0" lvl="0" marL="0" rtl="0" algn="ctr">
              <a:spcBef>
                <a:spcPts val="0"/>
              </a:spcBef>
              <a:spcAft>
                <a:spcPts val="0"/>
              </a:spcAft>
              <a:buNone/>
            </a:pPr>
            <a:r>
              <a:rPr b="1" i="1" lang="en">
                <a:solidFill>
                  <a:srgbClr val="0000FF"/>
                </a:solidFill>
                <a:latin typeface="Trebuchet MS"/>
                <a:ea typeface="Trebuchet MS"/>
                <a:cs typeface="Trebuchet MS"/>
                <a:sym typeface="Trebuchet MS"/>
              </a:rPr>
              <a:t>While the concepts were largely known even in the 50s/60s.</a:t>
            </a:r>
            <a:endParaRPr b="1" i="1">
              <a:solidFill>
                <a:srgbClr val="0000FF"/>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1000"/>
                                        <p:tgtEl>
                                          <p:spTgt spid="5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6"/>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60" name="Google Shape;560;p86"/>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Threads</a:t>
            </a:r>
            <a:endParaRPr sz="2000">
              <a:latin typeface="Trebuchet MS"/>
              <a:ea typeface="Trebuchet MS"/>
              <a:cs typeface="Trebuchet MS"/>
              <a:sym typeface="Trebuchet MS"/>
            </a:endParaRPr>
          </a:p>
        </p:txBody>
      </p:sp>
      <p:sp>
        <p:nvSpPr>
          <p:cNvPr id="561" name="Google Shape;561;p86"/>
          <p:cNvSpPr txBox="1"/>
          <p:nvPr/>
        </p:nvSpPr>
        <p:spPr>
          <a:xfrm>
            <a:off x="346250" y="622400"/>
            <a:ext cx="8487600" cy="4335900"/>
          </a:xfrm>
          <a:prstGeom prst="rect">
            <a:avLst/>
          </a:prstGeom>
          <a:solidFill>
            <a:srgbClr val="D9EAD3"/>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Lightweight unit of scheduling and computation. </a:t>
            </a:r>
            <a:endParaRPr>
              <a:latin typeface="Trebuchet MS"/>
              <a:ea typeface="Trebuchet MS"/>
              <a:cs typeface="Trebuchet MS"/>
              <a:sym typeface="Trebuchet MS"/>
            </a:endParaRPr>
          </a:p>
          <a:p>
            <a:pPr indent="-317500" lvl="0" marL="457200" rtl="0" algn="l">
              <a:spcBef>
                <a:spcPts val="1000"/>
              </a:spcBef>
              <a:spcAft>
                <a:spcPts val="0"/>
              </a:spcAft>
              <a:buSzPts val="1400"/>
              <a:buFont typeface="Trebuchet MS"/>
              <a:buChar char="●"/>
            </a:pPr>
            <a:r>
              <a:rPr lang="en">
                <a:latin typeface="Trebuchet MS"/>
                <a:ea typeface="Trebuchet MS"/>
                <a:cs typeface="Trebuchet MS"/>
                <a:sym typeface="Trebuchet MS"/>
              </a:rPr>
              <a:t>What makes them lightweight? </a:t>
            </a:r>
            <a:endParaRPr>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Sharing of resources (the heavy ones). Does not have a “Data Segment/Heap” of its own.</a:t>
            </a:r>
            <a:endParaRPr>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Keeping a copy of program counter, local variables (Stack)</a:t>
            </a:r>
            <a:endParaRPr>
              <a:latin typeface="Trebuchet MS"/>
              <a:ea typeface="Trebuchet MS"/>
              <a:cs typeface="Trebuchet MS"/>
              <a:sym typeface="Trebuchet MS"/>
            </a:endParaRPr>
          </a:p>
          <a:p>
            <a:pPr indent="-317500" lvl="0" marL="457200" rtl="0" algn="l">
              <a:spcBef>
                <a:spcPts val="1000"/>
              </a:spcBef>
              <a:spcAft>
                <a:spcPts val="0"/>
              </a:spcAft>
              <a:buSzPts val="1400"/>
              <a:buFont typeface="Trebuchet MS"/>
              <a:buChar char="●"/>
            </a:pPr>
            <a:r>
              <a:rPr lang="en">
                <a:latin typeface="Trebuchet MS"/>
                <a:ea typeface="Trebuchet MS"/>
                <a:cs typeface="Trebuchet MS"/>
                <a:sym typeface="Trebuchet MS"/>
              </a:rPr>
              <a:t>Thread will always be spawned from a Process. Cannot be created on its own. </a:t>
            </a:r>
            <a:endParaRPr>
              <a:latin typeface="Trebuchet MS"/>
              <a:ea typeface="Trebuchet MS"/>
              <a:cs typeface="Trebuchet MS"/>
              <a:sym typeface="Trebuchet MS"/>
            </a:endParaRPr>
          </a:p>
          <a:p>
            <a:pPr indent="-317500" lvl="0" marL="457200" rtl="0" algn="l">
              <a:spcBef>
                <a:spcPts val="1000"/>
              </a:spcBef>
              <a:spcAft>
                <a:spcPts val="0"/>
              </a:spcAft>
              <a:buClr>
                <a:srgbClr val="FF0000"/>
              </a:buClr>
              <a:buSzPts val="1400"/>
              <a:buFont typeface="Trebuchet MS"/>
              <a:buChar char="●"/>
            </a:pPr>
            <a:r>
              <a:rPr i="1" lang="en">
                <a:solidFill>
                  <a:srgbClr val="FF0000"/>
                </a:solidFill>
                <a:latin typeface="Trebuchet MS"/>
                <a:ea typeface="Trebuchet MS"/>
                <a:cs typeface="Trebuchet MS"/>
                <a:sym typeface="Trebuchet MS"/>
              </a:rPr>
              <a:t>A process will always have at least one thread of execution.</a:t>
            </a:r>
            <a:endParaRPr i="1">
              <a:solidFill>
                <a:srgbClr val="FF0000"/>
              </a:solidFill>
              <a:latin typeface="Trebuchet MS"/>
              <a:ea typeface="Trebuchet MS"/>
              <a:cs typeface="Trebuchet MS"/>
              <a:sym typeface="Trebuchet MS"/>
            </a:endParaRPr>
          </a:p>
          <a:p>
            <a:pPr indent="-317500" lvl="0" marL="457200" rtl="0" algn="l">
              <a:spcBef>
                <a:spcPts val="10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A Process can create multiple threads as needed. A Process can create other Processes as needed. </a:t>
            </a:r>
            <a:endParaRPr>
              <a:solidFill>
                <a:schemeClr val="dk1"/>
              </a:solidFill>
              <a:latin typeface="Trebuchet MS"/>
              <a:ea typeface="Trebuchet MS"/>
              <a:cs typeface="Trebuchet MS"/>
              <a:sym typeface="Trebuchet MS"/>
            </a:endParaRPr>
          </a:p>
          <a:p>
            <a:pPr indent="-317500" lvl="0" marL="457200" rtl="0" algn="l">
              <a:spcBef>
                <a:spcPts val="100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A Thread can create other Threads as needed. They will share the same Address space as the parent Thread. </a:t>
            </a:r>
            <a:r>
              <a:rPr i="1" lang="en">
                <a:solidFill>
                  <a:srgbClr val="FF0000"/>
                </a:solidFill>
                <a:latin typeface="Trebuchet MS"/>
                <a:ea typeface="Trebuchet MS"/>
                <a:cs typeface="Trebuchet MS"/>
                <a:sym typeface="Trebuchet MS"/>
              </a:rPr>
              <a:t>A Thread cannot create a new Process. </a:t>
            </a:r>
            <a:endParaRPr i="1">
              <a:solidFill>
                <a:srgbClr val="FF0000"/>
              </a:solidFill>
              <a:latin typeface="Trebuchet MS"/>
              <a:ea typeface="Trebuchet MS"/>
              <a:cs typeface="Trebuchet MS"/>
              <a:sym typeface="Trebuchet MS"/>
            </a:endParaRPr>
          </a:p>
          <a:p>
            <a:pPr indent="-317500" lvl="0" marL="457200" rtl="0" algn="l">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If a Thread dies, it’s stack is reclaimed (cleaned).</a:t>
            </a:r>
            <a:endParaRPr i="1">
              <a:solidFill>
                <a:schemeClr val="dk1"/>
              </a:solidFill>
              <a:latin typeface="Trebuchet MS"/>
              <a:ea typeface="Trebuchet MS"/>
              <a:cs typeface="Trebuchet MS"/>
              <a:sym typeface="Trebuchet MS"/>
            </a:endParaRPr>
          </a:p>
          <a:p>
            <a:pPr indent="-317500" lvl="0" marL="457200" rtl="0" algn="l">
              <a:spcBef>
                <a:spcPts val="1000"/>
              </a:spcBef>
              <a:spcAft>
                <a:spcPts val="0"/>
              </a:spcAft>
              <a:buClr>
                <a:schemeClr val="dk1"/>
              </a:buClr>
              <a:buSzPts val="1400"/>
              <a:buFont typeface="Trebuchet MS"/>
              <a:buChar char="●"/>
            </a:pPr>
            <a:r>
              <a:rPr i="1" lang="en">
                <a:solidFill>
                  <a:schemeClr val="dk1"/>
                </a:solidFill>
                <a:latin typeface="Trebuchet MS"/>
                <a:ea typeface="Trebuchet MS"/>
                <a:cs typeface="Trebuchet MS"/>
                <a:sym typeface="Trebuchet MS"/>
              </a:rPr>
              <a:t>If a Process exits, it’s threads are terminated and stacks reclaimed. </a:t>
            </a:r>
            <a:endParaRPr i="1">
              <a:solidFill>
                <a:schemeClr val="dk1"/>
              </a:solidFill>
              <a:latin typeface="Trebuchet MS"/>
              <a:ea typeface="Trebuchet MS"/>
              <a:cs typeface="Trebuchet MS"/>
              <a:sym typeface="Trebuchet MS"/>
            </a:endParaRPr>
          </a:p>
          <a:p>
            <a:pPr indent="-317500" lvl="0" marL="457200" rtl="0" algn="l">
              <a:spcBef>
                <a:spcPts val="1000"/>
              </a:spcBef>
              <a:spcAft>
                <a:spcPts val="1000"/>
              </a:spcAft>
              <a:buClr>
                <a:srgbClr val="FF0000"/>
              </a:buClr>
              <a:buSzPts val="1400"/>
              <a:buFont typeface="Trebuchet MS"/>
              <a:buChar char="●"/>
            </a:pPr>
            <a:r>
              <a:rPr i="1" lang="en">
                <a:solidFill>
                  <a:srgbClr val="FF0000"/>
                </a:solidFill>
                <a:latin typeface="Trebuchet MS"/>
                <a:ea typeface="Trebuchet MS"/>
                <a:cs typeface="Trebuchet MS"/>
                <a:sym typeface="Trebuchet MS"/>
              </a:rPr>
              <a:t>Threads can communicate easily since they share the Memory space!</a:t>
            </a:r>
            <a:endParaRPr i="1">
              <a:solidFill>
                <a:srgbClr val="FF0000"/>
              </a:solidFill>
              <a:latin typeface="Trebuchet MS"/>
              <a:ea typeface="Trebuchet MS"/>
              <a:cs typeface="Trebuchet MS"/>
              <a:sym typeface="Trebuchet M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7"/>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67" name="Google Shape;567;p87"/>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Threads</a:t>
            </a:r>
            <a:endParaRPr sz="2000">
              <a:latin typeface="Trebuchet MS"/>
              <a:ea typeface="Trebuchet MS"/>
              <a:cs typeface="Trebuchet MS"/>
              <a:sym typeface="Trebuchet MS"/>
            </a:endParaRPr>
          </a:p>
        </p:txBody>
      </p:sp>
      <p:pic>
        <p:nvPicPr>
          <p:cNvPr id="568" name="Google Shape;568;p87"/>
          <p:cNvPicPr preferRelativeResize="0"/>
          <p:nvPr/>
        </p:nvPicPr>
        <p:blipFill>
          <a:blip r:embed="rId3">
            <a:alphaModFix/>
          </a:blip>
          <a:stretch>
            <a:fillRect/>
          </a:stretch>
        </p:blipFill>
        <p:spPr>
          <a:xfrm>
            <a:off x="1840650" y="853700"/>
            <a:ext cx="5553775" cy="36002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8"/>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74" name="Google Shape;574;p88"/>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Threads</a:t>
            </a:r>
            <a:endParaRPr sz="2000">
              <a:latin typeface="Trebuchet MS"/>
              <a:ea typeface="Trebuchet MS"/>
              <a:cs typeface="Trebuchet MS"/>
              <a:sym typeface="Trebuchet MS"/>
            </a:endParaRPr>
          </a:p>
        </p:txBody>
      </p:sp>
      <p:sp>
        <p:nvSpPr>
          <p:cNvPr id="575" name="Google Shape;575;p88"/>
          <p:cNvSpPr txBox="1"/>
          <p:nvPr/>
        </p:nvSpPr>
        <p:spPr>
          <a:xfrm>
            <a:off x="365400" y="45912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Trebuchet MS"/>
                <a:ea typeface="Trebuchet MS"/>
                <a:cs typeface="Trebuchet MS"/>
                <a:sym typeface="Trebuchet MS"/>
              </a:rPr>
              <a:t>* </a:t>
            </a:r>
            <a:r>
              <a:rPr i="1" lang="en">
                <a:latin typeface="Trebuchet MS"/>
                <a:ea typeface="Trebuchet MS"/>
                <a:cs typeface="Trebuchet MS"/>
                <a:sym typeface="Trebuchet MS"/>
              </a:rPr>
              <a:t>https://www.quora.com/What-is-the-difference-between-a-process-and-a-thread</a:t>
            </a:r>
            <a:endParaRPr i="1">
              <a:latin typeface="Trebuchet MS"/>
              <a:ea typeface="Trebuchet MS"/>
              <a:cs typeface="Trebuchet MS"/>
              <a:sym typeface="Trebuchet MS"/>
            </a:endParaRPr>
          </a:p>
        </p:txBody>
      </p:sp>
      <p:pic>
        <p:nvPicPr>
          <p:cNvPr id="576" name="Google Shape;576;p88"/>
          <p:cNvPicPr preferRelativeResize="0"/>
          <p:nvPr/>
        </p:nvPicPr>
        <p:blipFill>
          <a:blip r:embed="rId3">
            <a:alphaModFix/>
          </a:blip>
          <a:stretch>
            <a:fillRect/>
          </a:stretch>
        </p:blipFill>
        <p:spPr>
          <a:xfrm>
            <a:off x="1349125" y="546500"/>
            <a:ext cx="5580124" cy="3930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9"/>
          <p:cNvSpPr txBox="1"/>
          <p:nvPr/>
        </p:nvSpPr>
        <p:spPr>
          <a:xfrm>
            <a:off x="195850" y="727750"/>
            <a:ext cx="8734500" cy="4099200"/>
          </a:xfrm>
          <a:prstGeom prst="rect">
            <a:avLst/>
          </a:prstGeom>
          <a:solidFill>
            <a:srgbClr val="C9DAF8"/>
          </a:solid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0000FF"/>
              </a:buClr>
              <a:buSzPts val="1200"/>
              <a:buFont typeface="Trebuchet MS"/>
              <a:buChar char="●"/>
            </a:pPr>
            <a:r>
              <a:rPr b="1" lang="en" sz="1200">
                <a:solidFill>
                  <a:srgbClr val="0000FF"/>
                </a:solidFill>
                <a:latin typeface="Trebuchet MS"/>
                <a:ea typeface="Trebuchet MS"/>
                <a:cs typeface="Trebuchet MS"/>
                <a:sym typeface="Trebuchet MS"/>
              </a:rPr>
              <a:t>Kernel Threads</a:t>
            </a:r>
            <a:endParaRPr b="1" sz="1200">
              <a:solidFill>
                <a:srgbClr val="0000FF"/>
              </a:solidFill>
              <a:latin typeface="Trebuchet MS"/>
              <a:ea typeface="Trebuchet MS"/>
              <a:cs typeface="Trebuchet MS"/>
              <a:sym typeface="Trebuchet MS"/>
            </a:endParaRPr>
          </a:p>
          <a:p>
            <a:pPr indent="0" lvl="0" marL="457200" rtl="0" algn="l">
              <a:spcBef>
                <a:spcPts val="0"/>
              </a:spcBef>
              <a:spcAft>
                <a:spcPts val="0"/>
              </a:spcAft>
              <a:buNone/>
            </a:pPr>
            <a:r>
              <a:t/>
            </a:r>
            <a:endParaRPr b="1" sz="1200">
              <a:solidFill>
                <a:srgbClr val="0000FF"/>
              </a:solidFill>
              <a:latin typeface="Trebuchet MS"/>
              <a:ea typeface="Trebuchet MS"/>
              <a:cs typeface="Trebuchet MS"/>
              <a:sym typeface="Trebuchet MS"/>
            </a:endParaRPr>
          </a:p>
          <a:p>
            <a:pPr indent="-190500" lvl="1" marL="571500" rtl="0" algn="just">
              <a:lnSpc>
                <a:spcPct val="150000"/>
              </a:lnSpc>
              <a:spcBef>
                <a:spcPts val="0"/>
              </a:spcBef>
              <a:spcAft>
                <a:spcPts val="0"/>
              </a:spcAft>
              <a:buSzPts val="1200"/>
              <a:buFont typeface="Trebuchet MS"/>
              <a:buChar char="○"/>
            </a:pPr>
            <a:r>
              <a:rPr lang="en" sz="1200">
                <a:solidFill>
                  <a:srgbClr val="161616"/>
                </a:solidFill>
                <a:latin typeface="Trebuchet MS"/>
                <a:ea typeface="Trebuchet MS"/>
                <a:cs typeface="Trebuchet MS"/>
                <a:sym typeface="Trebuchet MS"/>
              </a:rPr>
              <a:t>A </a:t>
            </a:r>
            <a:r>
              <a:rPr i="1" lang="en" sz="1200">
                <a:solidFill>
                  <a:srgbClr val="161616"/>
                </a:solidFill>
                <a:latin typeface="Trebuchet MS"/>
                <a:ea typeface="Trebuchet MS"/>
                <a:cs typeface="Trebuchet MS"/>
                <a:sym typeface="Trebuchet MS"/>
              </a:rPr>
              <a:t>kernel thread</a:t>
            </a:r>
            <a:r>
              <a:rPr lang="en" sz="1200">
                <a:solidFill>
                  <a:srgbClr val="161616"/>
                </a:solidFill>
                <a:latin typeface="Trebuchet MS"/>
                <a:ea typeface="Trebuchet MS"/>
                <a:cs typeface="Trebuchet MS"/>
                <a:sym typeface="Trebuchet MS"/>
              </a:rPr>
              <a:t> is a kernel entity, like processes and interrupt handlers; it is the entity handled by the system scheduler. The programmer has no direct control over these threads, unless you are writing kernel extensions or device drivers. These threads, known by the system scheduler, are strongly implementation-dependent. To facilitate the writing of portable programs, libraries provide </a:t>
            </a:r>
            <a:r>
              <a:rPr i="1" lang="en" sz="1200">
                <a:solidFill>
                  <a:srgbClr val="161616"/>
                </a:solidFill>
                <a:latin typeface="Trebuchet MS"/>
                <a:ea typeface="Trebuchet MS"/>
                <a:cs typeface="Trebuchet MS"/>
                <a:sym typeface="Trebuchet MS"/>
              </a:rPr>
              <a:t>user</a:t>
            </a:r>
            <a:r>
              <a:rPr lang="en" sz="1200">
                <a:solidFill>
                  <a:srgbClr val="161616"/>
                </a:solidFill>
                <a:latin typeface="Trebuchet MS"/>
                <a:ea typeface="Trebuchet MS"/>
                <a:cs typeface="Trebuchet MS"/>
                <a:sym typeface="Trebuchet MS"/>
              </a:rPr>
              <a:t> threads.</a:t>
            </a:r>
            <a:endParaRPr sz="1200">
              <a:latin typeface="Trebuchet MS"/>
              <a:ea typeface="Trebuchet MS"/>
              <a:cs typeface="Trebuchet MS"/>
              <a:sym typeface="Trebuchet MS"/>
            </a:endParaRPr>
          </a:p>
          <a:p>
            <a:pPr indent="-304800" lvl="0" marL="457200" rtl="0" algn="l">
              <a:spcBef>
                <a:spcPts val="0"/>
              </a:spcBef>
              <a:spcAft>
                <a:spcPts val="0"/>
              </a:spcAft>
              <a:buClr>
                <a:srgbClr val="0000FF"/>
              </a:buClr>
              <a:buSzPts val="1200"/>
              <a:buFont typeface="Trebuchet MS"/>
              <a:buChar char="●"/>
            </a:pPr>
            <a:r>
              <a:rPr b="1" lang="en" sz="1200">
                <a:solidFill>
                  <a:srgbClr val="0000FF"/>
                </a:solidFill>
                <a:latin typeface="Trebuchet MS"/>
                <a:ea typeface="Trebuchet MS"/>
                <a:cs typeface="Trebuchet MS"/>
                <a:sym typeface="Trebuchet MS"/>
              </a:rPr>
              <a:t>User Threads</a:t>
            </a:r>
            <a:endParaRPr b="1" sz="1200">
              <a:solidFill>
                <a:srgbClr val="0000FF"/>
              </a:solidFill>
              <a:latin typeface="Trebuchet MS"/>
              <a:ea typeface="Trebuchet MS"/>
              <a:cs typeface="Trebuchet MS"/>
              <a:sym typeface="Trebuchet MS"/>
            </a:endParaRPr>
          </a:p>
          <a:p>
            <a:pPr indent="0" lvl="0" marL="457200" rtl="0" algn="l">
              <a:spcBef>
                <a:spcPts val="0"/>
              </a:spcBef>
              <a:spcAft>
                <a:spcPts val="0"/>
              </a:spcAft>
              <a:buNone/>
            </a:pPr>
            <a:r>
              <a:t/>
            </a:r>
            <a:endParaRPr sz="1200">
              <a:latin typeface="Trebuchet MS"/>
              <a:ea typeface="Trebuchet MS"/>
              <a:cs typeface="Trebuchet MS"/>
              <a:sym typeface="Trebuchet MS"/>
            </a:endParaRPr>
          </a:p>
          <a:p>
            <a:pPr indent="-190500" lvl="1" marL="571500" rtl="0" algn="just">
              <a:lnSpc>
                <a:spcPct val="150000"/>
              </a:lnSpc>
              <a:spcBef>
                <a:spcPts val="0"/>
              </a:spcBef>
              <a:spcAft>
                <a:spcPts val="1000"/>
              </a:spcAft>
              <a:buSzPts val="1200"/>
              <a:buFont typeface="Trebuchet MS"/>
              <a:buChar char="○"/>
            </a:pPr>
            <a:r>
              <a:rPr lang="en" sz="1200">
                <a:solidFill>
                  <a:srgbClr val="161616"/>
                </a:solidFill>
                <a:latin typeface="Trebuchet MS"/>
                <a:ea typeface="Trebuchet MS"/>
                <a:cs typeface="Trebuchet MS"/>
                <a:sym typeface="Trebuchet MS"/>
              </a:rPr>
              <a:t>A </a:t>
            </a:r>
            <a:r>
              <a:rPr i="1" lang="en" sz="1200">
                <a:solidFill>
                  <a:srgbClr val="161616"/>
                </a:solidFill>
                <a:latin typeface="Trebuchet MS"/>
                <a:ea typeface="Trebuchet MS"/>
                <a:cs typeface="Trebuchet MS"/>
                <a:sym typeface="Trebuchet MS"/>
              </a:rPr>
              <a:t>user thread</a:t>
            </a:r>
            <a:r>
              <a:rPr lang="en" sz="1200">
                <a:solidFill>
                  <a:srgbClr val="161616"/>
                </a:solidFill>
                <a:latin typeface="Trebuchet MS"/>
                <a:ea typeface="Trebuchet MS"/>
                <a:cs typeface="Trebuchet MS"/>
                <a:sym typeface="Trebuchet MS"/>
              </a:rPr>
              <a:t> is an entity used by programmers to handle multiple flows of controls within a program. The API for handling user threads is provided by the </a:t>
            </a:r>
            <a:r>
              <a:rPr i="1" lang="en" sz="1200">
                <a:solidFill>
                  <a:srgbClr val="161616"/>
                </a:solidFill>
                <a:latin typeface="Trebuchet MS"/>
                <a:ea typeface="Trebuchet MS"/>
                <a:cs typeface="Trebuchet MS"/>
                <a:sym typeface="Trebuchet MS"/>
              </a:rPr>
              <a:t>threads library</a:t>
            </a:r>
            <a:r>
              <a:rPr lang="en" sz="1200">
                <a:solidFill>
                  <a:srgbClr val="161616"/>
                </a:solidFill>
                <a:latin typeface="Trebuchet MS"/>
                <a:ea typeface="Trebuchet MS"/>
                <a:cs typeface="Trebuchet MS"/>
                <a:sym typeface="Trebuchet MS"/>
              </a:rPr>
              <a:t>. A user thread only exists within a process; a user thread in process </a:t>
            </a:r>
            <a:r>
              <a:rPr i="1" lang="en" sz="1200">
                <a:solidFill>
                  <a:srgbClr val="161616"/>
                </a:solidFill>
                <a:latin typeface="Trebuchet MS"/>
                <a:ea typeface="Trebuchet MS"/>
                <a:cs typeface="Trebuchet MS"/>
                <a:sym typeface="Trebuchet MS"/>
              </a:rPr>
              <a:t>A</a:t>
            </a:r>
            <a:r>
              <a:rPr lang="en" sz="1200">
                <a:solidFill>
                  <a:srgbClr val="161616"/>
                </a:solidFill>
                <a:latin typeface="Trebuchet MS"/>
                <a:ea typeface="Trebuchet MS"/>
                <a:cs typeface="Trebuchet MS"/>
                <a:sym typeface="Trebuchet MS"/>
              </a:rPr>
              <a:t> cannot reference a user thread in process </a:t>
            </a:r>
            <a:r>
              <a:rPr i="1" lang="en" sz="1200">
                <a:solidFill>
                  <a:srgbClr val="161616"/>
                </a:solidFill>
                <a:latin typeface="Trebuchet MS"/>
                <a:ea typeface="Trebuchet MS"/>
                <a:cs typeface="Trebuchet MS"/>
                <a:sym typeface="Trebuchet MS"/>
              </a:rPr>
              <a:t>B</a:t>
            </a:r>
            <a:r>
              <a:rPr lang="en" sz="1200">
                <a:solidFill>
                  <a:srgbClr val="161616"/>
                </a:solidFill>
                <a:latin typeface="Trebuchet MS"/>
                <a:ea typeface="Trebuchet MS"/>
                <a:cs typeface="Trebuchet MS"/>
                <a:sym typeface="Trebuchet MS"/>
              </a:rPr>
              <a:t>. The library uses a proprietary interface to handle kernel threads for executing user threads. The user threads API, unlike the kernel threads interface, is part of a POSIX-standards compliant portable-programming model. Thus, a multithreaded program developed on an AIX® system can easily be ported to other systems.</a:t>
            </a:r>
            <a:endParaRPr sz="1200">
              <a:latin typeface="Trebuchet MS"/>
              <a:ea typeface="Trebuchet MS"/>
              <a:cs typeface="Trebuchet MS"/>
              <a:sym typeface="Trebuchet MS"/>
            </a:endParaRPr>
          </a:p>
        </p:txBody>
      </p:sp>
      <p:sp>
        <p:nvSpPr>
          <p:cNvPr id="582" name="Google Shape;582;p89"/>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Threads</a:t>
            </a:r>
            <a:endParaRPr sz="2000">
              <a:latin typeface="Trebuchet MS"/>
              <a:ea typeface="Trebuchet MS"/>
              <a:cs typeface="Trebuchet MS"/>
              <a:sym typeface="Trebuchet M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0"/>
          <p:cNvSpPr txBox="1"/>
          <p:nvPr/>
        </p:nvSpPr>
        <p:spPr>
          <a:xfrm>
            <a:off x="195850" y="727750"/>
            <a:ext cx="8734500" cy="4099200"/>
          </a:xfrm>
          <a:prstGeom prst="rect">
            <a:avLst/>
          </a:prstGeom>
          <a:solidFill>
            <a:srgbClr val="FCE5CD"/>
          </a:solidFill>
          <a:ln>
            <a:noFill/>
          </a:ln>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dk1"/>
              </a:buClr>
              <a:buSzPts val="1600"/>
              <a:buChar char="●"/>
            </a:pPr>
            <a:r>
              <a:rPr lang="en" sz="1600">
                <a:solidFill>
                  <a:schemeClr val="dk1"/>
                </a:solidFill>
                <a:latin typeface="Trebuchet MS"/>
                <a:ea typeface="Trebuchet MS"/>
                <a:cs typeface="Trebuchet MS"/>
                <a:sym typeface="Trebuchet MS"/>
              </a:rPr>
              <a:t>Linux refers to them as </a:t>
            </a:r>
            <a:r>
              <a:rPr b="1" i="1" lang="en" sz="1600">
                <a:solidFill>
                  <a:schemeClr val="dk1"/>
                </a:solidFill>
                <a:latin typeface="Trebuchet MS"/>
                <a:ea typeface="Trebuchet MS"/>
                <a:cs typeface="Trebuchet MS"/>
                <a:sym typeface="Trebuchet MS"/>
              </a:rPr>
              <a:t>tasks</a:t>
            </a:r>
            <a:r>
              <a:rPr lang="en" sz="1600">
                <a:solidFill>
                  <a:schemeClr val="dk1"/>
                </a:solidFill>
                <a:latin typeface="Trebuchet MS"/>
                <a:ea typeface="Trebuchet MS"/>
                <a:cs typeface="Trebuchet MS"/>
                <a:sym typeface="Trebuchet MS"/>
              </a:rPr>
              <a:t> rather than </a:t>
            </a:r>
            <a:r>
              <a:rPr b="1" i="1" lang="en" sz="1600">
                <a:solidFill>
                  <a:schemeClr val="dk1"/>
                </a:solidFill>
                <a:latin typeface="Trebuchet MS"/>
                <a:ea typeface="Trebuchet MS"/>
                <a:cs typeface="Trebuchet MS"/>
                <a:sym typeface="Trebuchet MS"/>
              </a:rPr>
              <a:t>threads</a:t>
            </a:r>
            <a:endParaRPr b="1" i="1" sz="1600">
              <a:solidFill>
                <a:schemeClr val="dk1"/>
              </a:solidFill>
              <a:latin typeface="Trebuchet MS"/>
              <a:ea typeface="Trebuchet MS"/>
              <a:cs typeface="Trebuchet MS"/>
              <a:sym typeface="Trebuchet MS"/>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latin typeface="Trebuchet MS"/>
                <a:ea typeface="Trebuchet MS"/>
                <a:cs typeface="Trebuchet MS"/>
                <a:sym typeface="Trebuchet MS"/>
              </a:rPr>
              <a:t>Thread creation is done through </a:t>
            </a:r>
            <a:r>
              <a:rPr b="1" lang="en" sz="1600">
                <a:solidFill>
                  <a:schemeClr val="dk1"/>
                </a:solidFill>
                <a:latin typeface="Trebuchet MS"/>
                <a:ea typeface="Trebuchet MS"/>
                <a:cs typeface="Trebuchet MS"/>
                <a:sym typeface="Trebuchet MS"/>
              </a:rPr>
              <a:t>clone()</a:t>
            </a:r>
            <a:r>
              <a:rPr lang="en" sz="1600">
                <a:solidFill>
                  <a:schemeClr val="dk1"/>
                </a:solidFill>
                <a:latin typeface="Trebuchet MS"/>
                <a:ea typeface="Trebuchet MS"/>
                <a:cs typeface="Trebuchet MS"/>
                <a:sym typeface="Trebuchet MS"/>
              </a:rPr>
              <a:t> system call</a:t>
            </a:r>
            <a:endParaRPr sz="1600">
              <a:solidFill>
                <a:schemeClr val="dk1"/>
              </a:solidFill>
              <a:latin typeface="Trebuchet MS"/>
              <a:ea typeface="Trebuchet MS"/>
              <a:cs typeface="Trebuchet MS"/>
              <a:sym typeface="Trebuchet MS"/>
            </a:endParaRPr>
          </a:p>
          <a:p>
            <a:pPr indent="-330200" lvl="0" marL="457200" rtl="0" algn="l">
              <a:lnSpc>
                <a:spcPct val="115000"/>
              </a:lnSpc>
              <a:spcBef>
                <a:spcPts val="0"/>
              </a:spcBef>
              <a:spcAft>
                <a:spcPts val="0"/>
              </a:spcAft>
              <a:buClr>
                <a:schemeClr val="dk1"/>
              </a:buClr>
              <a:buSzPts val="1600"/>
              <a:buChar char="●"/>
            </a:pPr>
            <a:r>
              <a:rPr b="1" lang="en" sz="1600">
                <a:solidFill>
                  <a:schemeClr val="dk1"/>
                </a:solidFill>
                <a:latin typeface="Trebuchet MS"/>
                <a:ea typeface="Trebuchet MS"/>
                <a:cs typeface="Trebuchet MS"/>
                <a:sym typeface="Trebuchet MS"/>
              </a:rPr>
              <a:t>clone() </a:t>
            </a:r>
            <a:r>
              <a:rPr lang="en" sz="1600">
                <a:solidFill>
                  <a:schemeClr val="dk1"/>
                </a:solidFill>
                <a:latin typeface="Trebuchet MS"/>
                <a:ea typeface="Trebuchet MS"/>
                <a:cs typeface="Trebuchet MS"/>
                <a:sym typeface="Trebuchet MS"/>
              </a:rPr>
              <a:t>allows a child task to share the address space of the parent task (process)</a:t>
            </a:r>
            <a:endParaRPr sz="1600">
              <a:solidFill>
                <a:schemeClr val="dk1"/>
              </a:solidFill>
              <a:latin typeface="Trebuchet MS"/>
              <a:ea typeface="Trebuchet MS"/>
              <a:cs typeface="Trebuchet MS"/>
              <a:sym typeface="Trebuchet MS"/>
            </a:endParaRPr>
          </a:p>
          <a:p>
            <a:pPr indent="-330200" lvl="1" marL="914400" rtl="0" algn="l">
              <a:lnSpc>
                <a:spcPct val="115000"/>
              </a:lnSpc>
              <a:spcBef>
                <a:spcPts val="0"/>
              </a:spcBef>
              <a:spcAft>
                <a:spcPts val="0"/>
              </a:spcAft>
              <a:buClr>
                <a:schemeClr val="dk1"/>
              </a:buClr>
              <a:buSzPts val="1600"/>
              <a:buFont typeface="Trebuchet MS"/>
              <a:buChar char="●"/>
            </a:pPr>
            <a:r>
              <a:rPr lang="en" sz="1600">
                <a:solidFill>
                  <a:schemeClr val="dk1"/>
                </a:solidFill>
                <a:latin typeface="Trebuchet MS"/>
                <a:ea typeface="Trebuchet MS"/>
                <a:cs typeface="Trebuchet MS"/>
                <a:sym typeface="Trebuchet MS"/>
              </a:rPr>
              <a:t>Flags control behavior</a:t>
            </a:r>
            <a:endParaRPr sz="1600">
              <a:solidFill>
                <a:schemeClr val="dk1"/>
              </a:solidFill>
              <a:latin typeface="Trebuchet MS"/>
              <a:ea typeface="Trebuchet MS"/>
              <a:cs typeface="Trebuchet MS"/>
              <a:sym typeface="Trebuchet MS"/>
            </a:endParaRPr>
          </a:p>
          <a:p>
            <a:pPr indent="0" lvl="0" marL="0" rtl="0" algn="l">
              <a:lnSpc>
                <a:spcPct val="115000"/>
              </a:lnSpc>
              <a:spcBef>
                <a:spcPts val="1200"/>
              </a:spcBef>
              <a:spcAft>
                <a:spcPts val="0"/>
              </a:spcAft>
              <a:buNone/>
            </a:pPr>
            <a:r>
              <a:t/>
            </a:r>
            <a:endParaRPr sz="1600">
              <a:solidFill>
                <a:srgbClr val="BF5105"/>
              </a:solidFill>
              <a:latin typeface="Trebuchet MS"/>
              <a:ea typeface="Trebuchet MS"/>
              <a:cs typeface="Trebuchet MS"/>
              <a:sym typeface="Trebuchet MS"/>
            </a:endParaRPr>
          </a:p>
          <a:p>
            <a:pPr indent="0" lvl="0" marL="0" rtl="0" algn="l">
              <a:lnSpc>
                <a:spcPct val="115000"/>
              </a:lnSpc>
              <a:spcBef>
                <a:spcPts val="1200"/>
              </a:spcBef>
              <a:spcAft>
                <a:spcPts val="0"/>
              </a:spcAft>
              <a:buNone/>
            </a:pPr>
            <a:r>
              <a:t/>
            </a:r>
            <a:endParaRPr sz="1600">
              <a:solidFill>
                <a:srgbClr val="BF5105"/>
              </a:solidFill>
              <a:latin typeface="Trebuchet MS"/>
              <a:ea typeface="Trebuchet MS"/>
              <a:cs typeface="Trebuchet MS"/>
              <a:sym typeface="Trebuchet MS"/>
            </a:endParaRPr>
          </a:p>
          <a:p>
            <a:pPr indent="0" lvl="0" marL="0" rtl="0" algn="l">
              <a:lnSpc>
                <a:spcPct val="115000"/>
              </a:lnSpc>
              <a:spcBef>
                <a:spcPts val="1200"/>
              </a:spcBef>
              <a:spcAft>
                <a:spcPts val="0"/>
              </a:spcAft>
              <a:buNone/>
            </a:pPr>
            <a:r>
              <a:t/>
            </a:r>
            <a:endParaRPr sz="1600">
              <a:solidFill>
                <a:srgbClr val="BF5105"/>
              </a:solidFill>
              <a:latin typeface="Trebuchet MS"/>
              <a:ea typeface="Trebuchet MS"/>
              <a:cs typeface="Trebuchet MS"/>
              <a:sym typeface="Trebuchet MS"/>
            </a:endParaRPr>
          </a:p>
          <a:p>
            <a:pPr indent="0" lvl="0" marL="0" rtl="0" algn="l">
              <a:lnSpc>
                <a:spcPct val="115000"/>
              </a:lnSpc>
              <a:spcBef>
                <a:spcPts val="1200"/>
              </a:spcBef>
              <a:spcAft>
                <a:spcPts val="0"/>
              </a:spcAft>
              <a:buNone/>
            </a:pPr>
            <a:r>
              <a:t/>
            </a:r>
            <a:endParaRPr sz="1600">
              <a:solidFill>
                <a:srgbClr val="BF5105"/>
              </a:solidFill>
              <a:latin typeface="Trebuchet MS"/>
              <a:ea typeface="Trebuchet MS"/>
              <a:cs typeface="Trebuchet MS"/>
              <a:sym typeface="Trebuchet MS"/>
            </a:endParaRPr>
          </a:p>
          <a:p>
            <a:pPr indent="-330200" lvl="0" marL="457200" rtl="0" algn="l">
              <a:lnSpc>
                <a:spcPct val="115000"/>
              </a:lnSpc>
              <a:spcBef>
                <a:spcPts val="1200"/>
              </a:spcBef>
              <a:spcAft>
                <a:spcPts val="0"/>
              </a:spcAft>
              <a:buClr>
                <a:schemeClr val="dk1"/>
              </a:buClr>
              <a:buSzPts val="1600"/>
              <a:buChar char="●"/>
            </a:pPr>
            <a:r>
              <a:rPr b="1" lang="en" sz="1600">
                <a:solidFill>
                  <a:schemeClr val="dk1"/>
                </a:solidFill>
                <a:latin typeface="Trebuchet MS"/>
                <a:ea typeface="Trebuchet MS"/>
                <a:cs typeface="Trebuchet MS"/>
                <a:sym typeface="Trebuchet MS"/>
              </a:rPr>
              <a:t>struct task_struct </a:t>
            </a:r>
            <a:r>
              <a:rPr lang="en" sz="1600">
                <a:solidFill>
                  <a:schemeClr val="dk1"/>
                </a:solidFill>
                <a:latin typeface="Trebuchet MS"/>
                <a:ea typeface="Trebuchet MS"/>
                <a:cs typeface="Trebuchet MS"/>
                <a:sym typeface="Trebuchet MS"/>
              </a:rPr>
              <a:t>points to process data structures (shared or unique)</a:t>
            </a:r>
            <a:endParaRPr sz="1600">
              <a:latin typeface="Trebuchet MS"/>
              <a:ea typeface="Trebuchet MS"/>
              <a:cs typeface="Trebuchet MS"/>
              <a:sym typeface="Trebuchet MS"/>
            </a:endParaRPr>
          </a:p>
        </p:txBody>
      </p:sp>
      <p:sp>
        <p:nvSpPr>
          <p:cNvPr id="588" name="Google Shape;588;p90"/>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Linux </a:t>
            </a:r>
            <a:r>
              <a:rPr lang="en" sz="2000">
                <a:latin typeface="Trebuchet MS"/>
                <a:ea typeface="Trebuchet MS"/>
                <a:cs typeface="Trebuchet MS"/>
                <a:sym typeface="Trebuchet MS"/>
              </a:rPr>
              <a:t>Threads</a:t>
            </a:r>
            <a:endParaRPr sz="2000">
              <a:latin typeface="Trebuchet MS"/>
              <a:ea typeface="Trebuchet MS"/>
              <a:cs typeface="Trebuchet MS"/>
              <a:sym typeface="Trebuchet MS"/>
            </a:endParaRPr>
          </a:p>
        </p:txBody>
      </p:sp>
      <p:pic>
        <p:nvPicPr>
          <p:cNvPr id="589" name="Google Shape;589;p90"/>
          <p:cNvPicPr preferRelativeResize="0"/>
          <p:nvPr/>
        </p:nvPicPr>
        <p:blipFill>
          <a:blip r:embed="rId3">
            <a:alphaModFix/>
          </a:blip>
          <a:stretch>
            <a:fillRect/>
          </a:stretch>
        </p:blipFill>
        <p:spPr>
          <a:xfrm>
            <a:off x="2937363" y="2191550"/>
            <a:ext cx="2847975" cy="11715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1"/>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595" name="Google Shape;595;p91"/>
          <p:cNvSpPr txBox="1"/>
          <p:nvPr/>
        </p:nvSpPr>
        <p:spPr>
          <a:xfrm>
            <a:off x="365400" y="1943325"/>
            <a:ext cx="8413200" cy="6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Live Examples</a:t>
            </a:r>
            <a:endParaRPr sz="2000">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nvSpPr>
        <p:spPr>
          <a:xfrm>
            <a:off x="6144850" y="2618675"/>
            <a:ext cx="30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0" name="Google Shape;110;p20"/>
          <p:cNvSpPr/>
          <p:nvPr/>
        </p:nvSpPr>
        <p:spPr>
          <a:xfrm>
            <a:off x="1435050" y="1274275"/>
            <a:ext cx="2437200" cy="1257600"/>
          </a:xfrm>
          <a:prstGeom prst="rect">
            <a:avLst/>
          </a:prstGeom>
          <a:gradFill>
            <a:gsLst>
              <a:gs pos="0">
                <a:srgbClr val="D4E5F5"/>
              </a:gs>
              <a:gs pos="100000">
                <a:srgbClr val="70A4D5"/>
              </a:gs>
            </a:gsLst>
            <a:path path="circle">
              <a:fillToRect b="50%" l="50%" r="50%" t="50%"/>
            </a:path>
            <a:tileRect/>
          </a:gradFill>
          <a:ln cap="flat" cmpd="sng" w="9525">
            <a:solidFill>
              <a:schemeClr val="dk1"/>
            </a:solidFill>
            <a:prstDash val="solid"/>
            <a:round/>
            <a:headEnd len="sm" w="sm" type="none"/>
            <a:tailEnd len="sm" w="sm" type="none"/>
          </a:ln>
          <a:effectLst>
            <a:outerShdw blurRad="57150" rotWithShape="0" algn="bl" dir="5400000" dist="19050">
              <a:srgbClr val="C9DAF8">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Storage</a:t>
            </a:r>
            <a:endParaRPr sz="2000">
              <a:latin typeface="Trebuchet MS"/>
              <a:ea typeface="Trebuchet MS"/>
              <a:cs typeface="Trebuchet MS"/>
              <a:sym typeface="Trebuchet MS"/>
            </a:endParaRPr>
          </a:p>
        </p:txBody>
      </p:sp>
      <p:sp>
        <p:nvSpPr>
          <p:cNvPr id="111" name="Google Shape;111;p20"/>
          <p:cNvSpPr/>
          <p:nvPr/>
        </p:nvSpPr>
        <p:spPr>
          <a:xfrm>
            <a:off x="4910225" y="1274275"/>
            <a:ext cx="2437200" cy="1257600"/>
          </a:xfrm>
          <a:prstGeom prst="rect">
            <a:avLst/>
          </a:prstGeom>
          <a:gradFill>
            <a:gsLst>
              <a:gs pos="0">
                <a:srgbClr val="FFF6DB"/>
              </a:gs>
              <a:gs pos="100000">
                <a:srgbClr val="FAD25C"/>
              </a:gs>
            </a:gsLst>
            <a:path path="circle">
              <a:fillToRect b="50%" l="50%" r="50%" t="50%"/>
            </a:path>
            <a:tileRect/>
          </a:gradFill>
          <a:ln cap="flat" cmpd="sng" w="9525">
            <a:solidFill>
              <a:schemeClr val="dk1"/>
            </a:solidFill>
            <a:prstDash val="solid"/>
            <a:round/>
            <a:headEnd len="sm" w="sm" type="none"/>
            <a:tailEnd len="sm" w="sm" type="none"/>
          </a:ln>
          <a:effectLst>
            <a:outerShdw blurRad="57150" rotWithShape="0" algn="bl" dir="5400000" dist="19050">
              <a:srgbClr val="C9DAF8">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Compute</a:t>
            </a:r>
            <a:endParaRPr sz="2000">
              <a:latin typeface="Trebuchet MS"/>
              <a:ea typeface="Trebuchet MS"/>
              <a:cs typeface="Trebuchet MS"/>
              <a:sym typeface="Trebuchet MS"/>
            </a:endParaRPr>
          </a:p>
        </p:txBody>
      </p:sp>
      <p:sp>
        <p:nvSpPr>
          <p:cNvPr id="112" name="Google Shape;112;p20"/>
          <p:cNvSpPr/>
          <p:nvPr/>
        </p:nvSpPr>
        <p:spPr>
          <a:xfrm>
            <a:off x="2588650" y="2932150"/>
            <a:ext cx="3556200" cy="1257600"/>
          </a:xfrm>
          <a:prstGeom prst="rect">
            <a:avLst/>
          </a:prstGeom>
          <a:gradFill>
            <a:gsLst>
              <a:gs pos="0">
                <a:srgbClr val="D4E5F5"/>
              </a:gs>
              <a:gs pos="100000">
                <a:srgbClr val="70A4D5"/>
              </a:gs>
            </a:gsLst>
            <a:path path="circle">
              <a:fillToRect b="50%" l="50%" r="50%" t="50%"/>
            </a:path>
            <a:tileRect/>
          </a:gradFill>
          <a:ln cap="flat" cmpd="sng" w="9525">
            <a:solidFill>
              <a:schemeClr val="dk1"/>
            </a:solidFill>
            <a:prstDash val="solid"/>
            <a:round/>
            <a:headEnd len="sm" w="sm" type="none"/>
            <a:tailEnd len="sm" w="sm" type="none"/>
          </a:ln>
          <a:effectLst>
            <a:outerShdw blurRad="57150" rotWithShape="0" algn="bl" dir="5400000" dist="19050">
              <a:srgbClr val="C9DAF8">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Trebuchet MS"/>
                <a:ea typeface="Trebuchet MS"/>
                <a:cs typeface="Trebuchet MS"/>
                <a:sym typeface="Trebuchet MS"/>
              </a:rPr>
              <a:t>Networking &amp; Security</a:t>
            </a:r>
            <a:endParaRPr sz="2000">
              <a:latin typeface="Trebuchet MS"/>
              <a:ea typeface="Trebuchet MS"/>
              <a:cs typeface="Trebuchet MS"/>
              <a:sym typeface="Trebuchet MS"/>
            </a:endParaRPr>
          </a:p>
        </p:txBody>
      </p:sp>
      <p:sp>
        <p:nvSpPr>
          <p:cNvPr id="113" name="Google Shape;113;p20"/>
          <p:cNvSpPr txBox="1"/>
          <p:nvPr/>
        </p:nvSpPr>
        <p:spPr>
          <a:xfrm>
            <a:off x="151350" y="103325"/>
            <a:ext cx="60456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Building Blocks - </a:t>
            </a:r>
            <a:r>
              <a:rPr lang="en" sz="2000" u="sng">
                <a:latin typeface="Trebuchet MS"/>
                <a:ea typeface="Trebuchet MS"/>
                <a:cs typeface="Trebuchet MS"/>
                <a:sym typeface="Trebuchet MS"/>
              </a:rPr>
              <a:t>Compute</a:t>
            </a:r>
            <a:endParaRPr sz="2000" u="sng">
              <a:latin typeface="Trebuchet MS"/>
              <a:ea typeface="Trebuchet MS"/>
              <a:cs typeface="Trebuchet MS"/>
              <a:sym typeface="Trebuchet M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2"/>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601" name="Google Shape;601;p92"/>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Thread Creation &amp; Management</a:t>
            </a:r>
            <a:endParaRPr sz="2000">
              <a:latin typeface="Trebuchet MS"/>
              <a:ea typeface="Trebuchet MS"/>
              <a:cs typeface="Trebuchet MS"/>
              <a:sym typeface="Trebuchet MS"/>
            </a:endParaRPr>
          </a:p>
        </p:txBody>
      </p:sp>
      <p:sp>
        <p:nvSpPr>
          <p:cNvPr id="602" name="Google Shape;602;p92"/>
          <p:cNvSpPr txBox="1"/>
          <p:nvPr/>
        </p:nvSpPr>
        <p:spPr>
          <a:xfrm>
            <a:off x="346250" y="745300"/>
            <a:ext cx="8487600" cy="1307700"/>
          </a:xfrm>
          <a:prstGeom prst="rect">
            <a:avLst/>
          </a:prstGeom>
          <a:solidFill>
            <a:srgbClr val="FFF2CC"/>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POSIX Libraries</a:t>
            </a:r>
            <a:endParaRPr>
              <a:latin typeface="Trebuchet MS"/>
              <a:ea typeface="Trebuchet MS"/>
              <a:cs typeface="Trebuchet MS"/>
              <a:sym typeface="Trebuchet MS"/>
            </a:endParaRPr>
          </a:p>
          <a:p>
            <a:pPr indent="-317500" lvl="0" marL="457200" rtl="0" algn="l">
              <a:spcBef>
                <a:spcPts val="1000"/>
              </a:spcBef>
              <a:spcAft>
                <a:spcPts val="0"/>
              </a:spcAft>
              <a:buSzPts val="1400"/>
              <a:buFont typeface="Trebuchet MS"/>
              <a:buChar char="●"/>
            </a:pPr>
            <a:r>
              <a:rPr lang="en">
                <a:latin typeface="Trebuchet MS"/>
                <a:ea typeface="Trebuchet MS"/>
                <a:cs typeface="Trebuchet MS"/>
                <a:sym typeface="Trebuchet MS"/>
              </a:rPr>
              <a:t>Java Threads</a:t>
            </a:r>
            <a:endParaRPr>
              <a:latin typeface="Trebuchet MS"/>
              <a:ea typeface="Trebuchet MS"/>
              <a:cs typeface="Trebuchet MS"/>
              <a:sym typeface="Trebuchet MS"/>
            </a:endParaRPr>
          </a:p>
          <a:p>
            <a:pPr indent="-317500" lvl="0" marL="457200" rtl="0" algn="l">
              <a:spcBef>
                <a:spcPts val="1000"/>
              </a:spcBef>
              <a:spcAft>
                <a:spcPts val="0"/>
              </a:spcAft>
              <a:buSzPts val="1400"/>
              <a:buFont typeface="Trebuchet MS"/>
              <a:buChar char="●"/>
            </a:pPr>
            <a:r>
              <a:rPr lang="en">
                <a:latin typeface="Trebuchet MS"/>
                <a:ea typeface="Trebuchet MS"/>
                <a:cs typeface="Trebuchet MS"/>
                <a:sym typeface="Trebuchet MS"/>
              </a:rPr>
              <a:t>Python Threads</a:t>
            </a:r>
            <a:endParaRPr>
              <a:latin typeface="Trebuchet MS"/>
              <a:ea typeface="Trebuchet MS"/>
              <a:cs typeface="Trebuchet MS"/>
              <a:sym typeface="Trebuchet MS"/>
            </a:endParaRPr>
          </a:p>
          <a:p>
            <a:pPr indent="0" lvl="0" marL="0" rtl="0" algn="l">
              <a:spcBef>
                <a:spcPts val="1000"/>
              </a:spcBef>
              <a:spcAft>
                <a:spcPts val="1000"/>
              </a:spcAft>
              <a:buNone/>
            </a:pPr>
            <a:r>
              <a:t/>
            </a:r>
            <a:endParaRPr>
              <a:latin typeface="Trebuchet MS"/>
              <a:ea typeface="Trebuchet MS"/>
              <a:cs typeface="Trebuchet MS"/>
              <a:sym typeface="Trebuchet MS"/>
            </a:endParaRPr>
          </a:p>
        </p:txBody>
      </p:sp>
      <p:sp>
        <p:nvSpPr>
          <p:cNvPr id="603" name="Google Shape;603;p92"/>
          <p:cNvSpPr txBox="1"/>
          <p:nvPr/>
        </p:nvSpPr>
        <p:spPr>
          <a:xfrm>
            <a:off x="428425" y="2310850"/>
            <a:ext cx="8487600" cy="2612400"/>
          </a:xfrm>
          <a:prstGeom prst="rect">
            <a:avLst/>
          </a:prstGeom>
          <a:solidFill>
            <a:srgbClr val="D9EAD3"/>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rebuchet MS"/>
              <a:buChar char="●"/>
            </a:pPr>
            <a:r>
              <a:rPr lang="en">
                <a:latin typeface="Trebuchet MS"/>
                <a:ea typeface="Trebuchet MS"/>
                <a:cs typeface="Trebuchet MS"/>
                <a:sym typeface="Trebuchet MS"/>
              </a:rPr>
              <a:t>Respective class implementations</a:t>
            </a:r>
            <a:endParaRPr>
              <a:latin typeface="Trebuchet MS"/>
              <a:ea typeface="Trebuchet MS"/>
              <a:cs typeface="Trebuchet MS"/>
              <a:sym typeface="Trebuchet MS"/>
            </a:endParaRPr>
          </a:p>
          <a:p>
            <a:pPr indent="-317500" lvl="0" marL="457200" rtl="0" algn="l">
              <a:spcBef>
                <a:spcPts val="1000"/>
              </a:spcBef>
              <a:spcAft>
                <a:spcPts val="0"/>
              </a:spcAft>
              <a:buSzPts val="1400"/>
              <a:buFont typeface="Trebuchet MS"/>
              <a:buChar char="●"/>
            </a:pPr>
            <a:r>
              <a:rPr lang="en">
                <a:latin typeface="Trebuchet MS"/>
                <a:ea typeface="Trebuchet MS"/>
                <a:cs typeface="Trebuchet MS"/>
                <a:sym typeface="Trebuchet MS"/>
              </a:rPr>
              <a:t>Thread Pools </a:t>
            </a:r>
            <a:endParaRPr>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Python Threadpool Example</a:t>
            </a:r>
            <a:endParaRPr>
              <a:latin typeface="Trebuchet MS"/>
              <a:ea typeface="Trebuchet MS"/>
              <a:cs typeface="Trebuchet MS"/>
              <a:sym typeface="Trebuchet MS"/>
            </a:endParaRPr>
          </a:p>
          <a:p>
            <a:pPr indent="0" lvl="0" marL="0" rtl="0" algn="l">
              <a:spcBef>
                <a:spcPts val="1000"/>
              </a:spcBef>
              <a:spcAft>
                <a:spcPts val="1000"/>
              </a:spcAft>
              <a:buNone/>
            </a:pPr>
            <a:r>
              <a:t/>
            </a:r>
            <a:endParaRPr>
              <a:latin typeface="Trebuchet MS"/>
              <a:ea typeface="Trebuchet MS"/>
              <a:cs typeface="Trebuchet MS"/>
              <a:sym typeface="Trebuchet M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3"/>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609" name="Google Shape;609;p93"/>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Inter-Process/Thread Communication</a:t>
            </a:r>
            <a:r>
              <a:rPr lang="en" sz="2000">
                <a:latin typeface="Trebuchet MS"/>
                <a:ea typeface="Trebuchet MS"/>
                <a:cs typeface="Trebuchet MS"/>
                <a:sym typeface="Trebuchet MS"/>
              </a:rPr>
              <a:t> </a:t>
            </a:r>
            <a:endParaRPr sz="2000">
              <a:latin typeface="Trebuchet MS"/>
              <a:ea typeface="Trebuchet MS"/>
              <a:cs typeface="Trebuchet MS"/>
              <a:sym typeface="Trebuchet MS"/>
            </a:endParaRPr>
          </a:p>
        </p:txBody>
      </p:sp>
      <p:sp>
        <p:nvSpPr>
          <p:cNvPr id="610" name="Google Shape;610;p93"/>
          <p:cNvSpPr txBox="1"/>
          <p:nvPr/>
        </p:nvSpPr>
        <p:spPr>
          <a:xfrm>
            <a:off x="346250" y="745300"/>
            <a:ext cx="8487600" cy="4195500"/>
          </a:xfrm>
          <a:prstGeom prst="rect">
            <a:avLst/>
          </a:prstGeom>
          <a:solidFill>
            <a:srgbClr val="FCE5CD"/>
          </a:solid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rgbClr val="0000FF"/>
              </a:buClr>
              <a:buSzPts val="1350"/>
              <a:buChar char="●"/>
            </a:pPr>
            <a:r>
              <a:rPr lang="en" sz="1350">
                <a:solidFill>
                  <a:srgbClr val="0000FF"/>
                </a:solidFill>
                <a:latin typeface="Trebuchet MS"/>
                <a:ea typeface="Trebuchet MS"/>
                <a:cs typeface="Trebuchet MS"/>
                <a:sym typeface="Trebuchet MS"/>
              </a:rPr>
              <a:t>Processes of Threads within a system may be </a:t>
            </a:r>
            <a:r>
              <a:rPr b="1" i="1" lang="en" sz="1350">
                <a:solidFill>
                  <a:srgbClr val="0000FF"/>
                </a:solidFill>
                <a:latin typeface="Trebuchet MS"/>
                <a:ea typeface="Trebuchet MS"/>
                <a:cs typeface="Trebuchet MS"/>
                <a:sym typeface="Trebuchet MS"/>
              </a:rPr>
              <a:t>independent</a:t>
            </a:r>
            <a:r>
              <a:rPr b="1" lang="en" sz="1350">
                <a:solidFill>
                  <a:srgbClr val="0000FF"/>
                </a:solidFill>
                <a:latin typeface="Trebuchet MS"/>
                <a:ea typeface="Trebuchet MS"/>
                <a:cs typeface="Trebuchet MS"/>
                <a:sym typeface="Trebuchet MS"/>
              </a:rPr>
              <a:t> </a:t>
            </a:r>
            <a:r>
              <a:rPr lang="en" sz="1350">
                <a:solidFill>
                  <a:srgbClr val="0000FF"/>
                </a:solidFill>
                <a:latin typeface="Trebuchet MS"/>
                <a:ea typeface="Trebuchet MS"/>
                <a:cs typeface="Trebuchet MS"/>
                <a:sym typeface="Trebuchet MS"/>
              </a:rPr>
              <a:t>or </a:t>
            </a:r>
            <a:r>
              <a:rPr b="1" i="1" lang="en" sz="1350">
                <a:solidFill>
                  <a:srgbClr val="0000FF"/>
                </a:solidFill>
                <a:latin typeface="Trebuchet MS"/>
                <a:ea typeface="Trebuchet MS"/>
                <a:cs typeface="Trebuchet MS"/>
                <a:sym typeface="Trebuchet MS"/>
              </a:rPr>
              <a:t>cooperating.</a:t>
            </a:r>
            <a:endParaRPr>
              <a:solidFill>
                <a:srgbClr val="0000FF"/>
              </a:solidFill>
              <a:latin typeface="Trebuchet MS"/>
              <a:ea typeface="Trebuchet MS"/>
              <a:cs typeface="Trebuchet MS"/>
              <a:sym typeface="Trebuchet MS"/>
            </a:endParaRPr>
          </a:p>
          <a:p>
            <a:pPr indent="-317500" lvl="0" marL="457200" rtl="0" algn="l">
              <a:spcBef>
                <a:spcPts val="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Independent</a:t>
            </a:r>
            <a:endParaRPr>
              <a:solidFill>
                <a:srgbClr val="0000FF"/>
              </a:solidFill>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Data Shuffling </a:t>
            </a:r>
            <a:endParaRPr>
              <a:latin typeface="Trebuchet MS"/>
              <a:ea typeface="Trebuchet MS"/>
              <a:cs typeface="Trebuchet MS"/>
              <a:sym typeface="Trebuchet MS"/>
            </a:endParaRPr>
          </a:p>
          <a:p>
            <a:pPr indent="-317500" lvl="0" marL="457200" rtl="0" algn="l">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Cooperating</a:t>
            </a:r>
            <a:endParaRPr>
              <a:solidFill>
                <a:srgbClr val="0000FF"/>
              </a:solidFill>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For coordinated execution. </a:t>
            </a:r>
            <a:endParaRPr>
              <a:latin typeface="Trebuchet MS"/>
              <a:ea typeface="Trebuchet MS"/>
              <a:cs typeface="Trebuchet MS"/>
              <a:sym typeface="Trebuchet MS"/>
            </a:endParaRPr>
          </a:p>
          <a:p>
            <a:pPr indent="-317500" lvl="1" marL="914400" rtl="0" algn="l">
              <a:spcBef>
                <a:spcPts val="1000"/>
              </a:spcBef>
              <a:spcAft>
                <a:spcPts val="0"/>
              </a:spcAft>
              <a:buSzPts val="1400"/>
              <a:buFont typeface="Trebuchet MS"/>
              <a:buChar char="○"/>
            </a:pPr>
            <a:r>
              <a:rPr lang="en">
                <a:latin typeface="Trebuchet MS"/>
                <a:ea typeface="Trebuchet MS"/>
                <a:cs typeface="Trebuchet MS"/>
                <a:sym typeface="Trebuchet MS"/>
              </a:rPr>
              <a:t>Example MergeSort</a:t>
            </a:r>
            <a:endParaRPr>
              <a:latin typeface="Trebuchet MS"/>
              <a:ea typeface="Trebuchet MS"/>
              <a:cs typeface="Trebuchet MS"/>
              <a:sym typeface="Trebuchet MS"/>
            </a:endParaRPr>
          </a:p>
          <a:p>
            <a:pPr indent="-317500" lvl="0" marL="457200" rtl="0" algn="l">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Process Communication</a:t>
            </a:r>
            <a:endParaRPr>
              <a:solidFill>
                <a:srgbClr val="0000FF"/>
              </a:solidFill>
              <a:latin typeface="Trebuchet MS"/>
              <a:ea typeface="Trebuchet MS"/>
              <a:cs typeface="Trebuchet MS"/>
              <a:sym typeface="Trebuchet MS"/>
            </a:endParaRPr>
          </a:p>
          <a:p>
            <a:pPr indent="-317500" lvl="1" marL="914400" rtl="0" algn="l">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Shared Memory</a:t>
            </a:r>
            <a:endParaRPr>
              <a:solidFill>
                <a:srgbClr val="0000FF"/>
              </a:solidFill>
              <a:latin typeface="Trebuchet MS"/>
              <a:ea typeface="Trebuchet MS"/>
              <a:cs typeface="Trebuchet MS"/>
              <a:sym typeface="Trebuchet MS"/>
            </a:endParaRPr>
          </a:p>
          <a:p>
            <a:pPr indent="-317500" lvl="2" marL="1371600" rtl="0" algn="l">
              <a:spcBef>
                <a:spcPts val="1000"/>
              </a:spcBef>
              <a:spcAft>
                <a:spcPts val="0"/>
              </a:spcAft>
              <a:buSzPts val="1400"/>
              <a:buFont typeface="Trebuchet MS"/>
              <a:buChar char="■"/>
            </a:pPr>
            <a:r>
              <a:rPr lang="en">
                <a:latin typeface="Trebuchet MS"/>
                <a:ea typeface="Trebuchet MS"/>
                <a:cs typeface="Trebuchet MS"/>
                <a:sym typeface="Trebuchet MS"/>
              </a:rPr>
              <a:t>Shared segment of memory to which </a:t>
            </a:r>
            <a:endParaRPr>
              <a:latin typeface="Trebuchet MS"/>
              <a:ea typeface="Trebuchet MS"/>
              <a:cs typeface="Trebuchet MS"/>
              <a:sym typeface="Trebuchet MS"/>
            </a:endParaRPr>
          </a:p>
          <a:p>
            <a:pPr indent="0" lvl="0" marL="1371600" rtl="0" algn="l">
              <a:spcBef>
                <a:spcPts val="1000"/>
              </a:spcBef>
              <a:spcAft>
                <a:spcPts val="0"/>
              </a:spcAft>
              <a:buNone/>
            </a:pPr>
            <a:r>
              <a:rPr lang="en">
                <a:latin typeface="Trebuchet MS"/>
                <a:ea typeface="Trebuchet MS"/>
                <a:cs typeface="Trebuchet MS"/>
                <a:sym typeface="Trebuchet MS"/>
              </a:rPr>
              <a:t>data is </a:t>
            </a:r>
            <a:r>
              <a:rPr lang="en">
                <a:latin typeface="Trebuchet MS"/>
                <a:ea typeface="Trebuchet MS"/>
                <a:cs typeface="Trebuchet MS"/>
                <a:sym typeface="Trebuchet MS"/>
              </a:rPr>
              <a:t>written</a:t>
            </a:r>
            <a:r>
              <a:rPr lang="en">
                <a:latin typeface="Trebuchet MS"/>
                <a:ea typeface="Trebuchet MS"/>
                <a:cs typeface="Trebuchet MS"/>
                <a:sym typeface="Trebuchet MS"/>
              </a:rPr>
              <a:t>.</a:t>
            </a:r>
            <a:endParaRPr>
              <a:latin typeface="Trebuchet MS"/>
              <a:ea typeface="Trebuchet MS"/>
              <a:cs typeface="Trebuchet MS"/>
              <a:sym typeface="Trebuchet MS"/>
            </a:endParaRPr>
          </a:p>
          <a:p>
            <a:pPr indent="-317500" lvl="1" marL="914400" rtl="0" algn="l">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Message Passing </a:t>
            </a:r>
            <a:endParaRPr>
              <a:solidFill>
                <a:srgbClr val="0000FF"/>
              </a:solidFill>
              <a:latin typeface="Trebuchet MS"/>
              <a:ea typeface="Trebuchet MS"/>
              <a:cs typeface="Trebuchet MS"/>
              <a:sym typeface="Trebuchet MS"/>
            </a:endParaRPr>
          </a:p>
          <a:p>
            <a:pPr indent="-317500" lvl="2" marL="1371600" rtl="0" algn="l">
              <a:spcBef>
                <a:spcPts val="1000"/>
              </a:spcBef>
              <a:spcAft>
                <a:spcPts val="0"/>
              </a:spcAft>
              <a:buSzPts val="1400"/>
              <a:buFont typeface="Trebuchet MS"/>
              <a:buChar char="■"/>
            </a:pPr>
            <a:r>
              <a:rPr lang="en">
                <a:latin typeface="Trebuchet MS"/>
                <a:ea typeface="Trebuchet MS"/>
                <a:cs typeface="Trebuchet MS"/>
                <a:sym typeface="Trebuchet MS"/>
              </a:rPr>
              <a:t>Queues </a:t>
            </a:r>
            <a:endParaRPr>
              <a:latin typeface="Trebuchet MS"/>
              <a:ea typeface="Trebuchet MS"/>
              <a:cs typeface="Trebuchet MS"/>
              <a:sym typeface="Trebuchet MS"/>
            </a:endParaRPr>
          </a:p>
          <a:p>
            <a:pPr indent="0" lvl="0" marL="0" rtl="0" algn="l">
              <a:spcBef>
                <a:spcPts val="1000"/>
              </a:spcBef>
              <a:spcAft>
                <a:spcPts val="1000"/>
              </a:spcAft>
              <a:buNone/>
            </a:pPr>
            <a:r>
              <a:t/>
            </a:r>
            <a:endParaRPr>
              <a:latin typeface="Trebuchet MS"/>
              <a:ea typeface="Trebuchet MS"/>
              <a:cs typeface="Trebuchet MS"/>
              <a:sym typeface="Trebuchet MS"/>
            </a:endParaRPr>
          </a:p>
        </p:txBody>
      </p:sp>
      <p:pic>
        <p:nvPicPr>
          <p:cNvPr id="611" name="Google Shape;611;p93"/>
          <p:cNvPicPr preferRelativeResize="0"/>
          <p:nvPr/>
        </p:nvPicPr>
        <p:blipFill>
          <a:blip r:embed="rId3">
            <a:alphaModFix/>
          </a:blip>
          <a:stretch>
            <a:fillRect/>
          </a:stretch>
        </p:blipFill>
        <p:spPr>
          <a:xfrm>
            <a:off x="5180372" y="1524072"/>
            <a:ext cx="3428675" cy="24307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4"/>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617" name="Google Shape;617;p94"/>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Inter-Process/Thread Communication </a:t>
            </a:r>
            <a:endParaRPr sz="2000">
              <a:latin typeface="Trebuchet MS"/>
              <a:ea typeface="Trebuchet MS"/>
              <a:cs typeface="Trebuchet MS"/>
              <a:sym typeface="Trebuchet MS"/>
            </a:endParaRPr>
          </a:p>
        </p:txBody>
      </p:sp>
      <p:sp>
        <p:nvSpPr>
          <p:cNvPr id="618" name="Google Shape;618;p94"/>
          <p:cNvSpPr txBox="1"/>
          <p:nvPr/>
        </p:nvSpPr>
        <p:spPr>
          <a:xfrm>
            <a:off x="328200" y="894500"/>
            <a:ext cx="8487600" cy="3449400"/>
          </a:xfrm>
          <a:prstGeom prst="rect">
            <a:avLst/>
          </a:prstGeom>
          <a:solidFill>
            <a:srgbClr val="FCE5CD"/>
          </a:solidFill>
          <a:ln>
            <a:noFill/>
          </a:ln>
        </p:spPr>
        <p:txBody>
          <a:bodyPr anchorCtr="0" anchor="t" bIns="91425" lIns="91425" spcFirstLastPara="1" rIns="91425" wrap="square" tIns="91425">
            <a:noAutofit/>
          </a:bodyPr>
          <a:lstStyle/>
          <a:p>
            <a:pPr indent="-314325" lvl="0" marL="457200" rtl="0" algn="l">
              <a:lnSpc>
                <a:spcPct val="115000"/>
              </a:lnSpc>
              <a:spcBef>
                <a:spcPts val="12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Threads share the processes </a:t>
            </a:r>
            <a:r>
              <a:rPr lang="en" sz="1350">
                <a:solidFill>
                  <a:srgbClr val="0000FF"/>
                </a:solidFill>
                <a:latin typeface="Trebuchet MS"/>
                <a:ea typeface="Trebuchet MS"/>
                <a:cs typeface="Trebuchet MS"/>
                <a:sym typeface="Trebuchet MS"/>
              </a:rPr>
              <a:t>address</a:t>
            </a:r>
            <a:r>
              <a:rPr lang="en" sz="1350">
                <a:solidFill>
                  <a:srgbClr val="0000FF"/>
                </a:solidFill>
                <a:latin typeface="Trebuchet MS"/>
                <a:ea typeface="Trebuchet MS"/>
                <a:cs typeface="Trebuchet MS"/>
                <a:sym typeface="Trebuchet MS"/>
              </a:rPr>
              <a:t> space. A lot </a:t>
            </a:r>
            <a:r>
              <a:rPr lang="en" sz="1350">
                <a:solidFill>
                  <a:srgbClr val="0000FF"/>
                </a:solidFill>
                <a:latin typeface="Trebuchet MS"/>
                <a:ea typeface="Trebuchet MS"/>
                <a:cs typeface="Trebuchet MS"/>
                <a:sym typeface="Trebuchet MS"/>
              </a:rPr>
              <a:t>easier</a:t>
            </a:r>
            <a:r>
              <a:rPr lang="en" sz="1350">
                <a:solidFill>
                  <a:srgbClr val="0000FF"/>
                </a:solidFill>
                <a:latin typeface="Trebuchet MS"/>
                <a:ea typeface="Trebuchet MS"/>
                <a:cs typeface="Trebuchet MS"/>
                <a:sym typeface="Trebuchet MS"/>
              </a:rPr>
              <a:t> to communicate. </a:t>
            </a:r>
            <a:endParaRPr sz="1350">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Communication for Synchronisation</a:t>
            </a:r>
            <a:endParaRPr>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b="1" lang="en" u="sng">
                <a:solidFill>
                  <a:srgbClr val="0000FF"/>
                </a:solidFill>
                <a:latin typeface="Trebuchet MS"/>
                <a:ea typeface="Trebuchet MS"/>
                <a:cs typeface="Trebuchet MS"/>
                <a:sym typeface="Trebuchet MS"/>
              </a:rPr>
              <a:t>Synchronisation Examples</a:t>
            </a:r>
            <a:endParaRPr b="1" u="sng">
              <a:solidFill>
                <a:srgbClr val="0000FF"/>
              </a:solidFill>
              <a:latin typeface="Trebuchet MS"/>
              <a:ea typeface="Trebuchet MS"/>
              <a:cs typeface="Trebuchet MS"/>
              <a:sym typeface="Trebuchet MS"/>
            </a:endParaRPr>
          </a:p>
          <a:p>
            <a:pPr indent="-314325" lvl="1" marL="914400" rtl="0" algn="l">
              <a:lnSpc>
                <a:spcPct val="115000"/>
              </a:lnSpc>
              <a:spcBef>
                <a:spcPts val="10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MergeSort</a:t>
            </a:r>
            <a:endParaRPr sz="1350">
              <a:solidFill>
                <a:srgbClr val="0000FF"/>
              </a:solidFill>
              <a:latin typeface="Trebuchet MS"/>
              <a:ea typeface="Trebuchet MS"/>
              <a:cs typeface="Trebuchet MS"/>
              <a:sym typeface="Trebuchet MS"/>
            </a:endParaRPr>
          </a:p>
          <a:p>
            <a:pPr indent="-314325" lvl="1" marL="914400" rtl="0" algn="l">
              <a:lnSpc>
                <a:spcPct val="115000"/>
              </a:lnSpc>
              <a:spcBef>
                <a:spcPts val="10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Maggi &amp; Coffee</a:t>
            </a:r>
            <a:endParaRPr sz="1350">
              <a:solidFill>
                <a:srgbClr val="0000FF"/>
              </a:solidFill>
              <a:latin typeface="Trebuchet MS"/>
              <a:ea typeface="Trebuchet MS"/>
              <a:cs typeface="Trebuchet MS"/>
              <a:sym typeface="Trebuchet MS"/>
            </a:endParaRPr>
          </a:p>
          <a:p>
            <a:pPr indent="-314325" lvl="1" marL="914400" rtl="0" algn="l">
              <a:lnSpc>
                <a:spcPct val="115000"/>
              </a:lnSpc>
              <a:spcBef>
                <a:spcPts val="12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Friends Meeting for dinner. </a:t>
            </a:r>
            <a:endParaRPr sz="1350">
              <a:solidFill>
                <a:srgbClr val="0000FF"/>
              </a:solidFill>
              <a:latin typeface="Trebuchet MS"/>
              <a:ea typeface="Trebuchet MS"/>
              <a:cs typeface="Trebuchet MS"/>
              <a:sym typeface="Trebuchet MS"/>
            </a:endParaRPr>
          </a:p>
          <a:p>
            <a:pPr indent="-314325" lvl="1" marL="914400" rtl="0" algn="l">
              <a:lnSpc>
                <a:spcPct val="115000"/>
              </a:lnSpc>
              <a:spcBef>
                <a:spcPts val="12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Ordering Food at a Food court. </a:t>
            </a:r>
            <a:endParaRPr sz="1350">
              <a:solidFill>
                <a:srgbClr val="0000FF"/>
              </a:solidFill>
              <a:latin typeface="Trebuchet MS"/>
              <a:ea typeface="Trebuchet MS"/>
              <a:cs typeface="Trebuchet MS"/>
              <a:sym typeface="Trebuchet MS"/>
            </a:endParaRPr>
          </a:p>
          <a:p>
            <a:pPr indent="-314325" lvl="1" marL="914400" rtl="0" algn="l">
              <a:lnSpc>
                <a:spcPct val="115000"/>
              </a:lnSpc>
              <a:spcBef>
                <a:spcPts val="12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Entering/Exiting the Auditorium. </a:t>
            </a:r>
            <a:endParaRPr sz="1350">
              <a:solidFill>
                <a:srgbClr val="0000FF"/>
              </a:solidFill>
              <a:latin typeface="Trebuchet MS"/>
              <a:ea typeface="Trebuchet MS"/>
              <a:cs typeface="Trebuchet MS"/>
              <a:sym typeface="Trebuchet MS"/>
            </a:endParaRPr>
          </a:p>
          <a:p>
            <a:pPr indent="-314325" lvl="1" marL="914400" rtl="0" algn="l">
              <a:lnSpc>
                <a:spcPct val="115000"/>
              </a:lnSpc>
              <a:spcBef>
                <a:spcPts val="1200"/>
              </a:spcBef>
              <a:spcAft>
                <a:spcPts val="0"/>
              </a:spcAft>
              <a:buClr>
                <a:srgbClr val="0000FF"/>
              </a:buClr>
              <a:buSzPts val="1350"/>
              <a:buFont typeface="Trebuchet MS"/>
              <a:buChar char="○"/>
            </a:pPr>
            <a:r>
              <a:rPr lang="en" sz="1350">
                <a:solidFill>
                  <a:srgbClr val="0000FF"/>
                </a:solidFill>
                <a:latin typeface="Trebuchet MS"/>
                <a:ea typeface="Trebuchet MS"/>
                <a:cs typeface="Trebuchet MS"/>
                <a:sym typeface="Trebuchet MS"/>
              </a:rPr>
              <a:t>Turnstiles at a Security Counter. </a:t>
            </a:r>
            <a:endParaRPr sz="1350">
              <a:solidFill>
                <a:srgbClr val="0000FF"/>
              </a:solidFill>
              <a:latin typeface="Trebuchet MS"/>
              <a:ea typeface="Trebuchet MS"/>
              <a:cs typeface="Trebuchet MS"/>
              <a:sym typeface="Trebuchet MS"/>
            </a:endParaRPr>
          </a:p>
          <a:p>
            <a:pPr indent="0" lvl="0" marL="0" rtl="0" algn="l">
              <a:spcBef>
                <a:spcPts val="1000"/>
              </a:spcBef>
              <a:spcAft>
                <a:spcPts val="1000"/>
              </a:spcAft>
              <a:buNone/>
            </a:pPr>
            <a:r>
              <a:t/>
            </a:r>
            <a:endParaRPr>
              <a:solidFill>
                <a:srgbClr val="0000FF"/>
              </a:solidFill>
              <a:latin typeface="Trebuchet MS"/>
              <a:ea typeface="Trebuchet MS"/>
              <a:cs typeface="Trebuchet MS"/>
              <a:sym typeface="Trebuchet M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5"/>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624" name="Google Shape;624;p95"/>
          <p:cNvSpPr txBox="1"/>
          <p:nvPr/>
        </p:nvSpPr>
        <p:spPr>
          <a:xfrm>
            <a:off x="195850" y="126425"/>
            <a:ext cx="84132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Trebuchet MS"/>
                <a:ea typeface="Trebuchet MS"/>
                <a:cs typeface="Trebuchet MS"/>
                <a:sym typeface="Trebuchet MS"/>
              </a:rPr>
              <a:t>Communication Models</a:t>
            </a:r>
            <a:endParaRPr sz="2000">
              <a:latin typeface="Trebuchet MS"/>
              <a:ea typeface="Trebuchet MS"/>
              <a:cs typeface="Trebuchet MS"/>
              <a:sym typeface="Trebuchet MS"/>
            </a:endParaRPr>
          </a:p>
        </p:txBody>
      </p:sp>
      <p:sp>
        <p:nvSpPr>
          <p:cNvPr id="625" name="Google Shape;625;p95"/>
          <p:cNvSpPr txBox="1"/>
          <p:nvPr/>
        </p:nvSpPr>
        <p:spPr>
          <a:xfrm>
            <a:off x="328200" y="666275"/>
            <a:ext cx="8487600" cy="4239300"/>
          </a:xfrm>
          <a:prstGeom prst="rect">
            <a:avLst/>
          </a:prstGeom>
          <a:solidFill>
            <a:srgbClr val="D0E0E3"/>
          </a:solid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rgbClr val="0000FF"/>
              </a:buClr>
              <a:buSzPts val="1400"/>
              <a:buFont typeface="Trebuchet MS"/>
              <a:buChar char="●"/>
            </a:pPr>
            <a:r>
              <a:rPr b="1" i="1" lang="en">
                <a:solidFill>
                  <a:srgbClr val="0000FF"/>
                </a:solidFill>
                <a:latin typeface="Trebuchet MS"/>
                <a:ea typeface="Trebuchet MS"/>
                <a:cs typeface="Trebuchet MS"/>
                <a:sym typeface="Trebuchet MS"/>
              </a:rPr>
              <a:t>Blocking &amp;&amp; Non-Blocking (Examples)</a:t>
            </a:r>
            <a:endParaRPr b="1" i="1">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Char char="●"/>
            </a:pPr>
            <a:r>
              <a:rPr b="1" i="1" lang="en">
                <a:solidFill>
                  <a:srgbClr val="0000FF"/>
                </a:solidFill>
                <a:latin typeface="Trebuchet MS"/>
                <a:ea typeface="Trebuchet MS"/>
                <a:cs typeface="Trebuchet MS"/>
                <a:sym typeface="Trebuchet MS"/>
              </a:rPr>
              <a:t>Blocking</a:t>
            </a:r>
            <a:r>
              <a:rPr i="1" lang="en">
                <a:solidFill>
                  <a:srgbClr val="0000FF"/>
                </a:solidFill>
                <a:latin typeface="Trebuchet MS"/>
                <a:ea typeface="Trebuchet MS"/>
                <a:cs typeface="Trebuchet MS"/>
                <a:sym typeface="Trebuchet MS"/>
              </a:rPr>
              <a:t> is considered </a:t>
            </a:r>
            <a:r>
              <a:rPr b="1" i="1" lang="en">
                <a:solidFill>
                  <a:srgbClr val="0000FF"/>
                </a:solidFill>
                <a:latin typeface="Trebuchet MS"/>
                <a:ea typeface="Trebuchet MS"/>
                <a:cs typeface="Trebuchet MS"/>
                <a:sym typeface="Trebuchet MS"/>
              </a:rPr>
              <a:t>synchronous</a:t>
            </a:r>
            <a:endParaRPr b="1" i="1">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0000FF"/>
              </a:buClr>
              <a:buSzPts val="1400"/>
              <a:buChar char="●"/>
            </a:pPr>
            <a:r>
              <a:rPr b="1" lang="en">
                <a:solidFill>
                  <a:srgbClr val="0000FF"/>
                </a:solidFill>
                <a:latin typeface="Trebuchet MS"/>
                <a:ea typeface="Trebuchet MS"/>
                <a:cs typeface="Trebuchet MS"/>
                <a:sym typeface="Trebuchet MS"/>
              </a:rPr>
              <a:t>Blocking send </a:t>
            </a:r>
            <a:r>
              <a:rPr lang="en">
                <a:solidFill>
                  <a:srgbClr val="0000FF"/>
                </a:solidFill>
                <a:latin typeface="Trebuchet MS"/>
                <a:ea typeface="Trebuchet MS"/>
                <a:cs typeface="Trebuchet MS"/>
                <a:sym typeface="Trebuchet MS"/>
              </a:rPr>
              <a:t>--</a:t>
            </a:r>
            <a:r>
              <a:rPr b="1" lang="en">
                <a:solidFill>
                  <a:srgbClr val="0000FF"/>
                </a:solidFill>
                <a:latin typeface="Trebuchet MS"/>
                <a:ea typeface="Trebuchet MS"/>
                <a:cs typeface="Trebuchet MS"/>
                <a:sym typeface="Trebuchet MS"/>
              </a:rPr>
              <a:t> </a:t>
            </a:r>
            <a:r>
              <a:rPr lang="en">
                <a:solidFill>
                  <a:srgbClr val="0000FF"/>
                </a:solidFill>
                <a:latin typeface="Trebuchet MS"/>
                <a:ea typeface="Trebuchet MS"/>
                <a:cs typeface="Trebuchet MS"/>
                <a:sym typeface="Trebuchet MS"/>
              </a:rPr>
              <a:t>the sender is blocked until the message is received</a:t>
            </a:r>
            <a:endParaRPr>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0000FF"/>
              </a:buClr>
              <a:buSzPts val="1400"/>
              <a:buChar char="●"/>
            </a:pPr>
            <a:r>
              <a:rPr b="1" lang="en">
                <a:solidFill>
                  <a:srgbClr val="0000FF"/>
                </a:solidFill>
                <a:latin typeface="Trebuchet MS"/>
                <a:ea typeface="Trebuchet MS"/>
                <a:cs typeface="Trebuchet MS"/>
                <a:sym typeface="Trebuchet MS"/>
              </a:rPr>
              <a:t>Blocking receive </a:t>
            </a:r>
            <a:r>
              <a:rPr lang="en">
                <a:solidFill>
                  <a:srgbClr val="0000FF"/>
                </a:solidFill>
                <a:latin typeface="Trebuchet MS"/>
                <a:ea typeface="Trebuchet MS"/>
                <a:cs typeface="Trebuchet MS"/>
                <a:sym typeface="Trebuchet MS"/>
              </a:rPr>
              <a:t>--</a:t>
            </a:r>
            <a:r>
              <a:rPr b="1" lang="en">
                <a:solidFill>
                  <a:srgbClr val="0000FF"/>
                </a:solidFill>
                <a:latin typeface="Trebuchet MS"/>
                <a:ea typeface="Trebuchet MS"/>
                <a:cs typeface="Trebuchet MS"/>
                <a:sym typeface="Trebuchet MS"/>
              </a:rPr>
              <a:t> </a:t>
            </a:r>
            <a:r>
              <a:rPr lang="en">
                <a:solidFill>
                  <a:srgbClr val="0000FF"/>
                </a:solidFill>
                <a:latin typeface="Trebuchet MS"/>
                <a:ea typeface="Trebuchet MS"/>
                <a:cs typeface="Trebuchet MS"/>
                <a:sym typeface="Trebuchet MS"/>
              </a:rPr>
              <a:t>the receiver is  blocked until a message is available</a:t>
            </a:r>
            <a:endParaRPr>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Char char="●"/>
            </a:pPr>
            <a:r>
              <a:rPr b="1" i="1" lang="en">
                <a:solidFill>
                  <a:srgbClr val="0000FF"/>
                </a:solidFill>
                <a:latin typeface="Trebuchet MS"/>
                <a:ea typeface="Trebuchet MS"/>
                <a:cs typeface="Trebuchet MS"/>
                <a:sym typeface="Trebuchet MS"/>
              </a:rPr>
              <a:t>Non-blocking</a:t>
            </a:r>
            <a:r>
              <a:rPr i="1" lang="en">
                <a:solidFill>
                  <a:srgbClr val="0000FF"/>
                </a:solidFill>
                <a:latin typeface="Trebuchet MS"/>
                <a:ea typeface="Trebuchet MS"/>
                <a:cs typeface="Trebuchet MS"/>
                <a:sym typeface="Trebuchet MS"/>
              </a:rPr>
              <a:t> is considered </a:t>
            </a:r>
            <a:r>
              <a:rPr b="1" i="1" lang="en">
                <a:solidFill>
                  <a:srgbClr val="0000FF"/>
                </a:solidFill>
                <a:latin typeface="Trebuchet MS"/>
                <a:ea typeface="Trebuchet MS"/>
                <a:cs typeface="Trebuchet MS"/>
                <a:sym typeface="Trebuchet MS"/>
              </a:rPr>
              <a:t>asynchronous</a:t>
            </a:r>
            <a:endParaRPr b="1" i="1">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0000FF"/>
              </a:buClr>
              <a:buSzPts val="1400"/>
              <a:buChar char="●"/>
            </a:pPr>
            <a:r>
              <a:rPr b="1" lang="en">
                <a:solidFill>
                  <a:srgbClr val="0000FF"/>
                </a:solidFill>
                <a:latin typeface="Trebuchet MS"/>
                <a:ea typeface="Trebuchet MS"/>
                <a:cs typeface="Trebuchet MS"/>
                <a:sym typeface="Trebuchet MS"/>
              </a:rPr>
              <a:t>Non-blocking send</a:t>
            </a:r>
            <a:r>
              <a:rPr lang="en">
                <a:solidFill>
                  <a:srgbClr val="0000FF"/>
                </a:solidFill>
                <a:latin typeface="Trebuchet MS"/>
                <a:ea typeface="Trebuchet MS"/>
                <a:cs typeface="Trebuchet MS"/>
                <a:sym typeface="Trebuchet MS"/>
              </a:rPr>
              <a:t> -- the sender sends the message and continue</a:t>
            </a:r>
            <a:endParaRPr>
              <a:solidFill>
                <a:srgbClr val="0000FF"/>
              </a:solidFill>
              <a:latin typeface="Trebuchet MS"/>
              <a:ea typeface="Trebuchet MS"/>
              <a:cs typeface="Trebuchet MS"/>
              <a:sym typeface="Trebuchet MS"/>
            </a:endParaRPr>
          </a:p>
          <a:p>
            <a:pPr indent="-317500" lvl="1" marL="914400" rtl="0" algn="l">
              <a:lnSpc>
                <a:spcPct val="115000"/>
              </a:lnSpc>
              <a:spcBef>
                <a:spcPts val="1000"/>
              </a:spcBef>
              <a:spcAft>
                <a:spcPts val="0"/>
              </a:spcAft>
              <a:buClr>
                <a:srgbClr val="0000FF"/>
              </a:buClr>
              <a:buSzPts val="1400"/>
              <a:buChar char="●"/>
            </a:pPr>
            <a:r>
              <a:rPr b="1" lang="en">
                <a:solidFill>
                  <a:srgbClr val="0000FF"/>
                </a:solidFill>
                <a:latin typeface="Trebuchet MS"/>
                <a:ea typeface="Trebuchet MS"/>
                <a:cs typeface="Trebuchet MS"/>
                <a:sym typeface="Trebuchet MS"/>
              </a:rPr>
              <a:t>Non-blocking receive</a:t>
            </a:r>
            <a:r>
              <a:rPr lang="en">
                <a:solidFill>
                  <a:srgbClr val="0000FF"/>
                </a:solidFill>
                <a:latin typeface="Trebuchet MS"/>
                <a:ea typeface="Trebuchet MS"/>
                <a:cs typeface="Trebuchet MS"/>
                <a:sym typeface="Trebuchet MS"/>
              </a:rPr>
              <a:t> -- the receiver receives:</a:t>
            </a:r>
            <a:endParaRPr>
              <a:solidFill>
                <a:srgbClr val="0000FF"/>
              </a:solidFill>
              <a:latin typeface="Trebuchet MS"/>
              <a:ea typeface="Trebuchet MS"/>
              <a:cs typeface="Trebuchet MS"/>
              <a:sym typeface="Trebuchet MS"/>
            </a:endParaRPr>
          </a:p>
          <a:p>
            <a:pPr indent="-317500" lvl="2" marL="1371600" rtl="0" algn="l">
              <a:lnSpc>
                <a:spcPct val="115000"/>
              </a:lnSpc>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A valid message,  or </a:t>
            </a:r>
            <a:endParaRPr>
              <a:solidFill>
                <a:srgbClr val="0000FF"/>
              </a:solidFill>
              <a:latin typeface="Trebuchet MS"/>
              <a:ea typeface="Trebuchet MS"/>
              <a:cs typeface="Trebuchet MS"/>
              <a:sym typeface="Trebuchet MS"/>
            </a:endParaRPr>
          </a:p>
          <a:p>
            <a:pPr indent="-317500" lvl="2" marL="1371600" rtl="0" algn="l">
              <a:lnSpc>
                <a:spcPct val="115000"/>
              </a:lnSpc>
              <a:spcBef>
                <a:spcPts val="1000"/>
              </a:spcBef>
              <a:spcAft>
                <a:spcPts val="0"/>
              </a:spcAft>
              <a:buClr>
                <a:srgbClr val="0000FF"/>
              </a:buClr>
              <a:buSzPts val="1400"/>
              <a:buFont typeface="Trebuchet MS"/>
              <a:buChar char="●"/>
            </a:pPr>
            <a:r>
              <a:rPr lang="en">
                <a:solidFill>
                  <a:srgbClr val="0000FF"/>
                </a:solidFill>
                <a:latin typeface="Trebuchet MS"/>
                <a:ea typeface="Trebuchet MS"/>
                <a:cs typeface="Trebuchet MS"/>
                <a:sym typeface="Trebuchet MS"/>
              </a:rPr>
              <a:t>Null message</a:t>
            </a:r>
            <a:endParaRPr>
              <a:solidFill>
                <a:srgbClr val="0000FF"/>
              </a:solidFill>
              <a:latin typeface="Trebuchet MS"/>
              <a:ea typeface="Trebuchet MS"/>
              <a:cs typeface="Trebuchet MS"/>
              <a:sym typeface="Trebuchet MS"/>
            </a:endParaRPr>
          </a:p>
          <a:p>
            <a:pPr indent="-317500" lvl="0" marL="457200" rtl="0" algn="l">
              <a:lnSpc>
                <a:spcPct val="115000"/>
              </a:lnSpc>
              <a:spcBef>
                <a:spcPts val="1000"/>
              </a:spcBef>
              <a:spcAft>
                <a:spcPts val="0"/>
              </a:spcAft>
              <a:buClr>
                <a:srgbClr val="0000FF"/>
              </a:buClr>
              <a:buSzPts val="1400"/>
              <a:buFont typeface="Trebuchet MS"/>
              <a:buChar char="●"/>
            </a:pPr>
            <a:r>
              <a:rPr b="1" i="1" lang="en">
                <a:solidFill>
                  <a:srgbClr val="0000FF"/>
                </a:solidFill>
                <a:latin typeface="Trebuchet MS"/>
                <a:ea typeface="Trebuchet MS"/>
                <a:cs typeface="Trebuchet MS"/>
                <a:sym typeface="Trebuchet MS"/>
              </a:rPr>
              <a:t>Different combinations possible</a:t>
            </a:r>
            <a:endParaRPr b="1" i="1">
              <a:solidFill>
                <a:srgbClr val="0000FF"/>
              </a:solidFill>
              <a:latin typeface="Trebuchet MS"/>
              <a:ea typeface="Trebuchet MS"/>
              <a:cs typeface="Trebuchet MS"/>
              <a:sym typeface="Trebuchet MS"/>
            </a:endParaRPr>
          </a:p>
          <a:p>
            <a:pPr indent="-317500" lvl="1" marL="914400" rtl="0" algn="l">
              <a:lnSpc>
                <a:spcPct val="115000"/>
              </a:lnSpc>
              <a:spcBef>
                <a:spcPts val="1200"/>
              </a:spcBef>
              <a:spcAft>
                <a:spcPts val="0"/>
              </a:spcAft>
              <a:buClr>
                <a:srgbClr val="0000FF"/>
              </a:buClr>
              <a:buSzPts val="1400"/>
              <a:buChar char="●"/>
            </a:pPr>
            <a:r>
              <a:rPr lang="en">
                <a:solidFill>
                  <a:srgbClr val="0000FF"/>
                </a:solidFill>
                <a:latin typeface="Trebuchet MS"/>
                <a:ea typeface="Trebuchet MS"/>
                <a:cs typeface="Trebuchet MS"/>
                <a:sym typeface="Trebuchet MS"/>
              </a:rPr>
              <a:t>If both send and receive are blocking, we have a </a:t>
            </a:r>
            <a:r>
              <a:rPr b="1" lang="en">
                <a:solidFill>
                  <a:srgbClr val="0000FF"/>
                </a:solidFill>
                <a:latin typeface="Trebuchet MS"/>
                <a:ea typeface="Trebuchet MS"/>
                <a:cs typeface="Trebuchet MS"/>
                <a:sym typeface="Trebuchet MS"/>
              </a:rPr>
              <a:t>rendezvous</a:t>
            </a:r>
            <a:endParaRPr b="1">
              <a:solidFill>
                <a:srgbClr val="0000FF"/>
              </a:solidFill>
              <a:latin typeface="Trebuchet MS"/>
              <a:ea typeface="Trebuchet MS"/>
              <a:cs typeface="Trebuchet MS"/>
              <a:sym typeface="Trebuchet MS"/>
            </a:endParaRPr>
          </a:p>
          <a:p>
            <a:pPr indent="0" lvl="0" marL="0" rtl="0" algn="l">
              <a:lnSpc>
                <a:spcPct val="115000"/>
              </a:lnSpc>
              <a:spcBef>
                <a:spcPts val="1200"/>
              </a:spcBef>
              <a:spcAft>
                <a:spcPts val="0"/>
              </a:spcAft>
              <a:buNone/>
            </a:pPr>
            <a:r>
              <a:t/>
            </a:r>
            <a:endParaRPr sz="1350">
              <a:solidFill>
                <a:srgbClr val="0000FF"/>
              </a:solidFill>
              <a:latin typeface="Trebuchet MS"/>
              <a:ea typeface="Trebuchet MS"/>
              <a:cs typeface="Trebuchet MS"/>
              <a:sym typeface="Trebuchet MS"/>
            </a:endParaRPr>
          </a:p>
          <a:p>
            <a:pPr indent="0" lvl="0" marL="0" rtl="0" algn="l">
              <a:spcBef>
                <a:spcPts val="1000"/>
              </a:spcBef>
              <a:spcAft>
                <a:spcPts val="1000"/>
              </a:spcAft>
              <a:buNone/>
            </a:pPr>
            <a:r>
              <a:t/>
            </a:r>
            <a:endParaRPr>
              <a:solidFill>
                <a:srgbClr val="0000FF"/>
              </a:solidFill>
              <a:latin typeface="Trebuchet MS"/>
              <a:ea typeface="Trebuchet MS"/>
              <a:cs typeface="Trebuchet MS"/>
              <a:sym typeface="Trebuchet M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6"/>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631" name="Google Shape;631;p96"/>
          <p:cNvSpPr txBox="1"/>
          <p:nvPr/>
        </p:nvSpPr>
        <p:spPr>
          <a:xfrm>
            <a:off x="318725" y="1934550"/>
            <a:ext cx="8413200" cy="4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u="sng">
                <a:solidFill>
                  <a:srgbClr val="0000FF"/>
                </a:solidFill>
                <a:latin typeface="Trebuchet MS"/>
                <a:ea typeface="Trebuchet MS"/>
                <a:cs typeface="Trebuchet MS"/>
                <a:sym typeface="Trebuchet MS"/>
                <a:hlinkClick r:id="rId3">
                  <a:extLst>
                    <a:ext uri="{A12FA001-AC4F-418D-AE19-62706E023703}">
                      <ahyp:hlinkClr val="tx"/>
                    </a:ext>
                  </a:extLst>
                </a:hlinkClick>
              </a:rPr>
              <a:t>Our World is Asynchronous! </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7"/>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637" name="Google Shape;637;p97"/>
          <p:cNvSpPr txBox="1"/>
          <p:nvPr/>
        </p:nvSpPr>
        <p:spPr>
          <a:xfrm>
            <a:off x="327500" y="1644900"/>
            <a:ext cx="8413200" cy="25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2400" u="sng">
                <a:solidFill>
                  <a:srgbClr val="0000FF"/>
                </a:solidFill>
                <a:latin typeface="Trebuchet MS"/>
                <a:ea typeface="Trebuchet MS"/>
                <a:cs typeface="Trebuchet MS"/>
                <a:sym typeface="Trebuchet MS"/>
                <a:hlinkClick r:id="rId3">
                  <a:extLst>
                    <a:ext uri="{A12FA001-AC4F-418D-AE19-62706E023703}">
                      <ahyp:hlinkClr val="tx"/>
                    </a:ext>
                  </a:extLst>
                </a:hlinkClick>
              </a:rPr>
              <a:t>Our World is Asynchronous! </a:t>
            </a:r>
            <a:endParaRPr i="1" sz="2400">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a:solidFill>
                <a:srgbClr val="0000FF"/>
              </a:solidFill>
              <a:latin typeface="Trebuchet MS"/>
              <a:ea typeface="Trebuchet MS"/>
              <a:cs typeface="Trebuchet MS"/>
              <a:sym typeface="Trebuchet MS"/>
            </a:endParaRPr>
          </a:p>
          <a:p>
            <a:pPr indent="0" lvl="0" marL="0" rtl="0" algn="ctr">
              <a:spcBef>
                <a:spcPts val="0"/>
              </a:spcBef>
              <a:spcAft>
                <a:spcPts val="0"/>
              </a:spcAft>
              <a:buNone/>
            </a:pPr>
            <a:r>
              <a:rPr i="1" lang="en" sz="2400">
                <a:solidFill>
                  <a:srgbClr val="0000FF"/>
                </a:solidFill>
                <a:latin typeface="Trebuchet MS"/>
                <a:ea typeface="Trebuchet MS"/>
                <a:cs typeface="Trebuchet MS"/>
                <a:sym typeface="Trebuchet MS"/>
              </a:rPr>
              <a:t>We coordinate really really well knowingly and unknowingly. Machines have to be instructed how to coordinate.</a:t>
            </a:r>
            <a:endParaRPr i="1" sz="2400">
              <a:solidFill>
                <a:srgbClr val="0000FF"/>
              </a:solidFill>
              <a:latin typeface="Trebuchet MS"/>
              <a:ea typeface="Trebuchet MS"/>
              <a:cs typeface="Trebuchet MS"/>
              <a:sym typeface="Trebuchet M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8"/>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643" name="Google Shape;643;p98"/>
          <p:cNvSpPr txBox="1"/>
          <p:nvPr/>
        </p:nvSpPr>
        <p:spPr>
          <a:xfrm>
            <a:off x="309925" y="1819875"/>
            <a:ext cx="8413200" cy="11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rPr i="1" lang="en" sz="2400" u="sng">
                <a:solidFill>
                  <a:srgbClr val="0000FF"/>
                </a:solidFill>
                <a:latin typeface="Trebuchet MS"/>
                <a:ea typeface="Trebuchet MS"/>
                <a:cs typeface="Trebuchet MS"/>
                <a:sym typeface="Trebuchet MS"/>
              </a:rPr>
              <a:t>Asynchronous Coordination is hard!</a:t>
            </a:r>
            <a:endParaRPr i="1" sz="2400" u="sng">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0000FF"/>
              </a:solidFill>
              <a:latin typeface="Trebuchet MS"/>
              <a:ea typeface="Trebuchet MS"/>
              <a:cs typeface="Trebuchet MS"/>
              <a:sym typeface="Trebuchet M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99"/>
          <p:cNvSpPr txBox="1"/>
          <p:nvPr/>
        </p:nvSpPr>
        <p:spPr>
          <a:xfrm>
            <a:off x="195850" y="1524075"/>
            <a:ext cx="4467900" cy="146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
          </a:p>
        </p:txBody>
      </p:sp>
      <p:sp>
        <p:nvSpPr>
          <p:cNvPr id="649" name="Google Shape;649;p99"/>
          <p:cNvSpPr txBox="1"/>
          <p:nvPr/>
        </p:nvSpPr>
        <p:spPr>
          <a:xfrm>
            <a:off x="327475" y="354075"/>
            <a:ext cx="8413200" cy="42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just">
              <a:spcBef>
                <a:spcPts val="0"/>
              </a:spcBef>
              <a:spcAft>
                <a:spcPts val="0"/>
              </a:spcAft>
              <a:buClr>
                <a:srgbClr val="0000FF"/>
              </a:buClr>
              <a:buSzPts val="2400"/>
              <a:buFont typeface="Trebuchet MS"/>
              <a:buChar char="●"/>
            </a:pPr>
            <a:r>
              <a:rPr i="1" lang="en" sz="2400">
                <a:solidFill>
                  <a:srgbClr val="0000FF"/>
                </a:solidFill>
                <a:latin typeface="Trebuchet MS"/>
                <a:ea typeface="Trebuchet MS"/>
                <a:cs typeface="Trebuchet MS"/>
                <a:sym typeface="Trebuchet MS"/>
              </a:rPr>
              <a:t>Producer Consumer Problem</a:t>
            </a:r>
            <a:endParaRPr i="1" sz="2400">
              <a:solidFill>
                <a:srgbClr val="0000FF"/>
              </a:solidFill>
              <a:latin typeface="Trebuchet MS"/>
              <a:ea typeface="Trebuchet MS"/>
              <a:cs typeface="Trebuchet MS"/>
              <a:sym typeface="Trebuchet MS"/>
            </a:endParaRPr>
          </a:p>
          <a:p>
            <a:pPr indent="-381000" lvl="0" marL="457200" rtl="0" algn="just">
              <a:spcBef>
                <a:spcPts val="1000"/>
              </a:spcBef>
              <a:spcAft>
                <a:spcPts val="0"/>
              </a:spcAft>
              <a:buClr>
                <a:srgbClr val="0000FF"/>
              </a:buClr>
              <a:buSzPts val="2400"/>
              <a:buFont typeface="Trebuchet MS"/>
              <a:buChar char="●"/>
            </a:pPr>
            <a:r>
              <a:rPr i="1" lang="en" sz="2400">
                <a:solidFill>
                  <a:srgbClr val="0000FF"/>
                </a:solidFill>
                <a:latin typeface="Trebuchet MS"/>
                <a:ea typeface="Trebuchet MS"/>
                <a:cs typeface="Trebuchet MS"/>
                <a:sym typeface="Trebuchet MS"/>
              </a:rPr>
              <a:t>Critical Sections</a:t>
            </a:r>
            <a:endParaRPr i="1" sz="2400">
              <a:solidFill>
                <a:srgbClr val="0000FF"/>
              </a:solidFill>
              <a:latin typeface="Trebuchet MS"/>
              <a:ea typeface="Trebuchet MS"/>
              <a:cs typeface="Trebuchet MS"/>
              <a:sym typeface="Trebuchet MS"/>
            </a:endParaRPr>
          </a:p>
          <a:p>
            <a:pPr indent="-381000" lvl="0" marL="457200" rtl="0" algn="just">
              <a:spcBef>
                <a:spcPts val="1000"/>
              </a:spcBef>
              <a:spcAft>
                <a:spcPts val="0"/>
              </a:spcAft>
              <a:buClr>
                <a:srgbClr val="0000FF"/>
              </a:buClr>
              <a:buSzPts val="2400"/>
              <a:buFont typeface="Trebuchet MS"/>
              <a:buChar char="●"/>
            </a:pPr>
            <a:r>
              <a:rPr i="1" lang="en" sz="2400">
                <a:solidFill>
                  <a:srgbClr val="0000FF"/>
                </a:solidFill>
                <a:latin typeface="Trebuchet MS"/>
                <a:ea typeface="Trebuchet MS"/>
                <a:cs typeface="Trebuchet MS"/>
                <a:sym typeface="Trebuchet MS"/>
              </a:rPr>
              <a:t>Synchronisation Primitives</a:t>
            </a:r>
            <a:endParaRPr i="1" sz="2400">
              <a:solidFill>
                <a:srgbClr val="0000FF"/>
              </a:solidFill>
              <a:latin typeface="Trebuchet MS"/>
              <a:ea typeface="Trebuchet MS"/>
              <a:cs typeface="Trebuchet MS"/>
              <a:sym typeface="Trebuchet MS"/>
            </a:endParaRPr>
          </a:p>
          <a:p>
            <a:pPr indent="-368300" lvl="1" marL="914400" rtl="0" algn="just">
              <a:spcBef>
                <a:spcPts val="1000"/>
              </a:spcBef>
              <a:spcAft>
                <a:spcPts val="0"/>
              </a:spcAft>
              <a:buClr>
                <a:srgbClr val="0000FF"/>
              </a:buClr>
              <a:buSzPts val="2200"/>
              <a:buFont typeface="Trebuchet MS"/>
              <a:buChar char="○"/>
            </a:pPr>
            <a:r>
              <a:rPr i="1" lang="en" sz="2200">
                <a:solidFill>
                  <a:srgbClr val="0000FF"/>
                </a:solidFill>
                <a:latin typeface="Trebuchet MS"/>
                <a:ea typeface="Trebuchet MS"/>
                <a:cs typeface="Trebuchet MS"/>
                <a:sym typeface="Trebuchet MS"/>
              </a:rPr>
              <a:t>Mutexes/Locks</a:t>
            </a:r>
            <a:endParaRPr i="1" sz="2200">
              <a:solidFill>
                <a:srgbClr val="0000FF"/>
              </a:solidFill>
              <a:latin typeface="Trebuchet MS"/>
              <a:ea typeface="Trebuchet MS"/>
              <a:cs typeface="Trebuchet MS"/>
              <a:sym typeface="Trebuchet MS"/>
            </a:endParaRPr>
          </a:p>
          <a:p>
            <a:pPr indent="-368300" lvl="1" marL="914400" rtl="0" algn="just">
              <a:spcBef>
                <a:spcPts val="0"/>
              </a:spcBef>
              <a:spcAft>
                <a:spcPts val="0"/>
              </a:spcAft>
              <a:buClr>
                <a:srgbClr val="0000FF"/>
              </a:buClr>
              <a:buSzPts val="2200"/>
              <a:buFont typeface="Trebuchet MS"/>
              <a:buChar char="○"/>
            </a:pPr>
            <a:r>
              <a:rPr i="1" lang="en" sz="2200">
                <a:solidFill>
                  <a:srgbClr val="0000FF"/>
                </a:solidFill>
                <a:latin typeface="Trebuchet MS"/>
                <a:ea typeface="Trebuchet MS"/>
                <a:cs typeface="Trebuchet MS"/>
                <a:sym typeface="Trebuchet MS"/>
              </a:rPr>
              <a:t>Semaphores</a:t>
            </a:r>
            <a:endParaRPr i="1" sz="2200">
              <a:solidFill>
                <a:srgbClr val="0000FF"/>
              </a:solidFill>
              <a:latin typeface="Trebuchet MS"/>
              <a:ea typeface="Trebuchet MS"/>
              <a:cs typeface="Trebuchet MS"/>
              <a:sym typeface="Trebuchet MS"/>
            </a:endParaRPr>
          </a:p>
          <a:p>
            <a:pPr indent="-368300" lvl="1" marL="914400" rtl="0" algn="just">
              <a:spcBef>
                <a:spcPts val="0"/>
              </a:spcBef>
              <a:spcAft>
                <a:spcPts val="0"/>
              </a:spcAft>
              <a:buClr>
                <a:srgbClr val="0000FF"/>
              </a:buClr>
              <a:buSzPts val="2200"/>
              <a:buFont typeface="Trebuchet MS"/>
              <a:buChar char="○"/>
            </a:pPr>
            <a:r>
              <a:rPr i="1" lang="en" sz="2200">
                <a:solidFill>
                  <a:srgbClr val="0000FF"/>
                </a:solidFill>
                <a:latin typeface="Trebuchet MS"/>
                <a:ea typeface="Trebuchet MS"/>
                <a:cs typeface="Trebuchet MS"/>
                <a:sym typeface="Trebuchet MS"/>
              </a:rPr>
              <a:t>Condition Variables</a:t>
            </a:r>
            <a:endParaRPr i="1" sz="2200">
              <a:solidFill>
                <a:srgbClr val="0000FF"/>
              </a:solidFill>
              <a:latin typeface="Trebuchet MS"/>
              <a:ea typeface="Trebuchet MS"/>
              <a:cs typeface="Trebuchet MS"/>
              <a:sym typeface="Trebuchet MS"/>
            </a:endParaRPr>
          </a:p>
          <a:p>
            <a:pPr indent="-368300" lvl="1" marL="914400" rtl="0" algn="just">
              <a:spcBef>
                <a:spcPts val="0"/>
              </a:spcBef>
              <a:spcAft>
                <a:spcPts val="0"/>
              </a:spcAft>
              <a:buClr>
                <a:srgbClr val="0000FF"/>
              </a:buClr>
              <a:buSzPts val="2200"/>
              <a:buFont typeface="Trebuchet MS"/>
              <a:buChar char="○"/>
            </a:pPr>
            <a:r>
              <a:rPr i="1" lang="en" sz="2200">
                <a:solidFill>
                  <a:srgbClr val="0000FF"/>
                </a:solidFill>
                <a:latin typeface="Trebuchet MS"/>
                <a:ea typeface="Trebuchet MS"/>
                <a:cs typeface="Trebuchet MS"/>
                <a:sym typeface="Trebuchet MS"/>
              </a:rPr>
              <a:t>Countdown Latch</a:t>
            </a:r>
            <a:endParaRPr i="1" sz="2200">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0000FF"/>
              </a:solidFill>
              <a:latin typeface="Trebuchet MS"/>
              <a:ea typeface="Trebuchet MS"/>
              <a:cs typeface="Trebuchet MS"/>
              <a:sym typeface="Trebuchet MS"/>
            </a:endParaRPr>
          </a:p>
          <a:p>
            <a:pPr indent="0" lvl="0" marL="0" rtl="0" algn="ctr">
              <a:spcBef>
                <a:spcPts val="0"/>
              </a:spcBef>
              <a:spcAft>
                <a:spcPts val="0"/>
              </a:spcAft>
              <a:buNone/>
            </a:pPr>
            <a:r>
              <a:t/>
            </a:r>
            <a:endParaRPr i="1" sz="2400" u="sng">
              <a:solidFill>
                <a:srgbClr val="0000FF"/>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ctrTitle"/>
          </p:nvPr>
        </p:nvSpPr>
        <p:spPr>
          <a:xfrm>
            <a:off x="311700" y="1943400"/>
            <a:ext cx="8520600" cy="853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000">
                <a:latin typeface="Trebuchet MS"/>
                <a:ea typeface="Trebuchet MS"/>
                <a:cs typeface="Trebuchet MS"/>
                <a:sym typeface="Trebuchet MS"/>
              </a:rPr>
              <a:t>Module-3: Compute</a:t>
            </a:r>
            <a:endParaRPr sz="4000">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